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 id="262" r:id="rId53"/>
    <p:sldId id="263" r:id="rId54"/>
    <p:sldId id="264" r:id="rId55"/>
    <p:sldId id="265" r:id="rId56"/>
    <p:sldId id="266" r:id="rId57"/>
    <p:sldId id="267" r:id="rId5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Open Sauce" charset="1" panose="00000500000000000000"/>
      <p:regular r:id="rId17"/>
    </p:embeddedFont>
    <p:embeddedFont>
      <p:font typeface="Open Sauce Bold" charset="1" panose="00000800000000000000"/>
      <p:regular r:id="rId18"/>
    </p:embeddedFont>
    <p:embeddedFont>
      <p:font typeface="Open Sauce Italics" charset="1" panose="00000500000000000000"/>
      <p:regular r:id="rId19"/>
    </p:embeddedFont>
    <p:embeddedFont>
      <p:font typeface="Open Sauce Bold Italics" charset="1" panose="00000800000000000000"/>
      <p:regular r:id="rId20"/>
    </p:embeddedFont>
    <p:embeddedFont>
      <p:font typeface="Open Sauce Light" charset="1" panose="00000400000000000000"/>
      <p:regular r:id="rId21"/>
    </p:embeddedFont>
    <p:embeddedFont>
      <p:font typeface="Open Sauce Light Italics" charset="1" panose="00000400000000000000"/>
      <p:regular r:id="rId22"/>
    </p:embeddedFont>
    <p:embeddedFont>
      <p:font typeface="Open Sauce Medium" charset="1" panose="00000600000000000000"/>
      <p:regular r:id="rId23"/>
    </p:embeddedFont>
    <p:embeddedFont>
      <p:font typeface="Open Sauce Medium Italics" charset="1" panose="00000600000000000000"/>
      <p:regular r:id="rId24"/>
    </p:embeddedFont>
    <p:embeddedFont>
      <p:font typeface="Open Sauce Semi-Bold" charset="1" panose="00000700000000000000"/>
      <p:regular r:id="rId25"/>
    </p:embeddedFont>
    <p:embeddedFont>
      <p:font typeface="Open Sauce Semi-Bold Italics" charset="1" panose="00000700000000000000"/>
      <p:regular r:id="rId26"/>
    </p:embeddedFont>
    <p:embeddedFont>
      <p:font typeface="Open Sauce Heavy" charset="1" panose="00000A00000000000000"/>
      <p:regular r:id="rId27"/>
    </p:embeddedFont>
    <p:embeddedFont>
      <p:font typeface="Open Sauce Heavy Italics" charset="1" panose="00000A00000000000000"/>
      <p:regular r:id="rId28"/>
    </p:embeddedFont>
    <p:embeddedFont>
      <p:font typeface="Montserrat" charset="1" panose="00000500000000000000"/>
      <p:regular r:id="rId29"/>
    </p:embeddedFont>
    <p:embeddedFont>
      <p:font typeface="Montserrat Bold" charset="1" panose="00000800000000000000"/>
      <p:regular r:id="rId30"/>
    </p:embeddedFont>
    <p:embeddedFont>
      <p:font typeface="Montserrat Italics" charset="1" panose="00000500000000000000"/>
      <p:regular r:id="rId31"/>
    </p:embeddedFont>
    <p:embeddedFont>
      <p:font typeface="Montserrat Bold Italics" charset="1" panose="00000800000000000000"/>
      <p:regular r:id="rId32"/>
    </p:embeddedFont>
    <p:embeddedFont>
      <p:font typeface="Montserrat Thin" charset="1" panose="00000300000000000000"/>
      <p:regular r:id="rId33"/>
    </p:embeddedFont>
    <p:embeddedFont>
      <p:font typeface="Montserrat Thin Italics" charset="1" panose="00000300000000000000"/>
      <p:regular r:id="rId34"/>
    </p:embeddedFont>
    <p:embeddedFont>
      <p:font typeface="Montserrat Extra-Light" charset="1" panose="00000300000000000000"/>
      <p:regular r:id="rId35"/>
    </p:embeddedFont>
    <p:embeddedFont>
      <p:font typeface="Montserrat Extra-Light Italics" charset="1" panose="00000300000000000000"/>
      <p:regular r:id="rId36"/>
    </p:embeddedFont>
    <p:embeddedFont>
      <p:font typeface="Montserrat Light" charset="1" panose="00000400000000000000"/>
      <p:regular r:id="rId37"/>
    </p:embeddedFont>
    <p:embeddedFont>
      <p:font typeface="Montserrat Light Italics" charset="1" panose="00000400000000000000"/>
      <p:regular r:id="rId38"/>
    </p:embeddedFont>
    <p:embeddedFont>
      <p:font typeface="Montserrat Medium" charset="1" panose="00000600000000000000"/>
      <p:regular r:id="rId39"/>
    </p:embeddedFont>
    <p:embeddedFont>
      <p:font typeface="Montserrat Medium Italics" charset="1" panose="00000600000000000000"/>
      <p:regular r:id="rId40"/>
    </p:embeddedFont>
    <p:embeddedFont>
      <p:font typeface="Montserrat Semi-Bold" charset="1" panose="00000700000000000000"/>
      <p:regular r:id="rId41"/>
    </p:embeddedFont>
    <p:embeddedFont>
      <p:font typeface="Montserrat Semi-Bold Italics" charset="1" panose="00000700000000000000"/>
      <p:regular r:id="rId42"/>
    </p:embeddedFont>
    <p:embeddedFont>
      <p:font typeface="Montserrat Ultra-Bold" charset="1" panose="00000900000000000000"/>
      <p:regular r:id="rId43"/>
    </p:embeddedFont>
    <p:embeddedFont>
      <p:font typeface="Montserrat Ultra-Bold Italics" charset="1" panose="00000900000000000000"/>
      <p:regular r:id="rId44"/>
    </p:embeddedFont>
    <p:embeddedFont>
      <p:font typeface="Montserrat Heavy" charset="1" panose="00000A00000000000000"/>
      <p:regular r:id="rId45"/>
    </p:embeddedFont>
    <p:embeddedFont>
      <p:font typeface="Montserrat Heavy Italics" charset="1" panose="00000A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57" Target="slides/slide11.xml" Type="http://schemas.openxmlformats.org/officeDocument/2006/relationships/slide"/><Relationship Id="rId58"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9432880" y="1526000"/>
            <a:ext cx="7234999" cy="7234999"/>
          </a:xfrm>
          <a:custGeom>
            <a:avLst/>
            <a:gdLst/>
            <a:ahLst/>
            <a:cxnLst/>
            <a:rect r="r" b="b" t="t" l="l"/>
            <a:pathLst>
              <a:path h="7234999" w="7234999">
                <a:moveTo>
                  <a:pt x="0" y="0"/>
                </a:moveTo>
                <a:lnTo>
                  <a:pt x="7234999" y="0"/>
                </a:lnTo>
                <a:lnTo>
                  <a:pt x="7234999" y="7235000"/>
                </a:lnTo>
                <a:lnTo>
                  <a:pt x="0" y="7235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3032403" y="-1448305"/>
            <a:ext cx="5255597" cy="13183610"/>
            <a:chOff x="0" y="0"/>
            <a:chExt cx="1384190" cy="3472227"/>
          </a:xfrm>
        </p:grpSpPr>
        <p:sp>
          <p:nvSpPr>
            <p:cNvPr name="Freeform 5" id="5"/>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106861"/>
            </a:solidFill>
          </p:spPr>
        </p:sp>
        <p:sp>
          <p:nvSpPr>
            <p:cNvPr name="TextBox 6" id="6"/>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1057435" y="3489495"/>
            <a:ext cx="78988" cy="3562352"/>
            <a:chOff x="0" y="0"/>
            <a:chExt cx="20803" cy="938233"/>
          </a:xfrm>
        </p:grpSpPr>
        <p:sp>
          <p:nvSpPr>
            <p:cNvPr name="Freeform 8" id="8"/>
            <p:cNvSpPr/>
            <p:nvPr/>
          </p:nvSpPr>
          <p:spPr>
            <a:xfrm flipH="false" flipV="false" rot="0">
              <a:off x="0" y="0"/>
              <a:ext cx="20803" cy="938233"/>
            </a:xfrm>
            <a:custGeom>
              <a:avLst/>
              <a:gdLst/>
              <a:ahLst/>
              <a:cxnLst/>
              <a:rect r="r" b="b" t="t" l="l"/>
              <a:pathLst>
                <a:path h="938233" w="20803">
                  <a:moveTo>
                    <a:pt x="0" y="0"/>
                  </a:moveTo>
                  <a:lnTo>
                    <a:pt x="20803" y="0"/>
                  </a:lnTo>
                  <a:lnTo>
                    <a:pt x="20803" y="938233"/>
                  </a:lnTo>
                  <a:lnTo>
                    <a:pt x="0" y="938233"/>
                  </a:lnTo>
                  <a:close/>
                </a:path>
              </a:pathLst>
            </a:custGeom>
            <a:solidFill>
              <a:srgbClr val="123D33"/>
            </a:solidFill>
            <a:ln cap="sq">
              <a:noFill/>
              <a:prstDash val="solid"/>
              <a:miter/>
            </a:ln>
          </p:spPr>
        </p:sp>
        <p:sp>
          <p:nvSpPr>
            <p:cNvPr name="TextBox 9" id="9"/>
            <p:cNvSpPr txBox="true"/>
            <p:nvPr/>
          </p:nvSpPr>
          <p:spPr>
            <a:xfrm>
              <a:off x="0" y="-19050"/>
              <a:ext cx="20803" cy="957283"/>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736502" y="1304442"/>
            <a:ext cx="1589641" cy="158964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sp>
        <p:nvSpPr>
          <p:cNvPr name="TextBox 12" id="12"/>
          <p:cNvSpPr txBox="true"/>
          <p:nvPr/>
        </p:nvSpPr>
        <p:spPr>
          <a:xfrm rot="0">
            <a:off x="1387521" y="3441870"/>
            <a:ext cx="8045359" cy="1582852"/>
          </a:xfrm>
          <a:prstGeom prst="rect">
            <a:avLst/>
          </a:prstGeom>
        </p:spPr>
        <p:txBody>
          <a:bodyPr anchor="t" rtlCol="false" tIns="0" lIns="0" bIns="0" rIns="0">
            <a:spAutoFit/>
          </a:bodyPr>
          <a:lstStyle/>
          <a:p>
            <a:pPr>
              <a:lnSpc>
                <a:spcPts val="3791"/>
              </a:lnSpc>
            </a:pPr>
          </a:p>
          <a:p>
            <a:pPr>
              <a:lnSpc>
                <a:spcPts val="3791"/>
              </a:lnSpc>
            </a:pPr>
            <a:r>
              <a:rPr lang="en-US" sz="2707" spc="-54">
                <a:solidFill>
                  <a:srgbClr val="191919"/>
                </a:solidFill>
                <a:latin typeface="Open Sauce Bold"/>
              </a:rPr>
              <a:t>TNSDC - Fundamentals of Cybersecurity with Kali Linux</a:t>
            </a:r>
          </a:p>
          <a:p>
            <a:pPr>
              <a:lnSpc>
                <a:spcPts val="1271"/>
              </a:lnSpc>
            </a:pPr>
          </a:p>
        </p:txBody>
      </p:sp>
      <p:sp>
        <p:nvSpPr>
          <p:cNvPr name="TextBox 13" id="13"/>
          <p:cNvSpPr txBox="true"/>
          <p:nvPr/>
        </p:nvSpPr>
        <p:spPr>
          <a:xfrm rot="0">
            <a:off x="1387521" y="4403531"/>
            <a:ext cx="8293728" cy="2002893"/>
          </a:xfrm>
          <a:prstGeom prst="rect">
            <a:avLst/>
          </a:prstGeom>
        </p:spPr>
        <p:txBody>
          <a:bodyPr anchor="t" rtlCol="false" tIns="0" lIns="0" bIns="0" rIns="0">
            <a:spAutoFit/>
          </a:bodyPr>
          <a:lstStyle/>
          <a:p>
            <a:pPr>
              <a:lnSpc>
                <a:spcPts val="16306"/>
              </a:lnSpc>
            </a:pPr>
            <a:r>
              <a:rPr lang="en-US" sz="11647" spc="-232">
                <a:solidFill>
                  <a:srgbClr val="191919"/>
                </a:solidFill>
                <a:latin typeface="Open Sauce Heavy"/>
              </a:rPr>
              <a:t>Project</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25352" y="1085361"/>
            <a:ext cx="13174658" cy="8172939"/>
          </a:xfrm>
          <a:prstGeom prst="rect">
            <a:avLst/>
          </a:prstGeom>
        </p:spPr>
        <p:txBody>
          <a:bodyPr anchor="t" rtlCol="false" tIns="0" lIns="0" bIns="0" rIns="0">
            <a:spAutoFit/>
          </a:bodyPr>
          <a:lstStyle/>
          <a:p>
            <a:pPr>
              <a:lnSpc>
                <a:spcPts val="2618"/>
              </a:lnSpc>
              <a:spcBef>
                <a:spcPct val="0"/>
              </a:spcBef>
            </a:pPr>
            <a:r>
              <a:rPr lang="en-US" sz="1870">
                <a:solidFill>
                  <a:srgbClr val="191919"/>
                </a:solidFill>
                <a:latin typeface="Montserrat Bold"/>
              </a:rPr>
              <a:t>Integrity Checks:</a:t>
            </a:r>
          </a:p>
          <a:p>
            <a:pPr>
              <a:lnSpc>
                <a:spcPts val="2618"/>
              </a:lnSpc>
              <a:spcBef>
                <a:spcPct val="0"/>
              </a:spcBef>
            </a:pPr>
          </a:p>
          <a:p>
            <a:pPr>
              <a:lnSpc>
                <a:spcPts val="2618"/>
              </a:lnSpc>
              <a:spcBef>
                <a:spcPct val="0"/>
              </a:spcBef>
            </a:pPr>
            <a:r>
              <a:rPr lang="en-US" sz="1870">
                <a:solidFill>
                  <a:srgbClr val="191919"/>
                </a:solidFill>
                <a:latin typeface="Montserrat Bold"/>
              </a:rPr>
              <a:t>Implement checksums or digital signatures to verify the integrity of the keylogger software</a:t>
            </a:r>
          </a:p>
          <a:p>
            <a:pPr>
              <a:lnSpc>
                <a:spcPts val="2618"/>
              </a:lnSpc>
              <a:spcBef>
                <a:spcPct val="0"/>
              </a:spcBef>
            </a:pPr>
            <a:r>
              <a:rPr lang="en-US" sz="1870">
                <a:solidFill>
                  <a:srgbClr val="191919"/>
                </a:solidFill>
                <a:latin typeface="Montserrat Bold"/>
              </a:rPr>
              <a:t>and stored data.</a:t>
            </a:r>
          </a:p>
          <a:p>
            <a:pPr>
              <a:lnSpc>
                <a:spcPts val="2618"/>
              </a:lnSpc>
              <a:spcBef>
                <a:spcPct val="0"/>
              </a:spcBef>
            </a:pPr>
          </a:p>
          <a:p>
            <a:pPr>
              <a:lnSpc>
                <a:spcPts val="2618"/>
              </a:lnSpc>
              <a:spcBef>
                <a:spcPct val="0"/>
              </a:spcBef>
            </a:pPr>
            <a:r>
              <a:rPr lang="en-US" sz="1870">
                <a:solidFill>
                  <a:srgbClr val="191919"/>
                </a:solidFill>
                <a:latin typeface="Montserrat Bold"/>
              </a:rPr>
              <a:t>Detect any unauthorized modifications to the keylogger or logged data.</a:t>
            </a:r>
          </a:p>
          <a:p>
            <a:pPr>
              <a:lnSpc>
                <a:spcPts val="2618"/>
              </a:lnSpc>
              <a:spcBef>
                <a:spcPct val="0"/>
              </a:spcBef>
            </a:pPr>
          </a:p>
          <a:p>
            <a:pPr>
              <a:lnSpc>
                <a:spcPts val="2618"/>
              </a:lnSpc>
              <a:spcBef>
                <a:spcPct val="0"/>
              </a:spcBef>
            </a:pPr>
            <a:r>
              <a:rPr lang="en-US" sz="1870">
                <a:solidFill>
                  <a:srgbClr val="191919"/>
                </a:solidFill>
                <a:latin typeface="Montserrat Bold"/>
              </a:rPr>
              <a:t>Logging and Auditing:</a:t>
            </a:r>
          </a:p>
          <a:p>
            <a:pPr>
              <a:lnSpc>
                <a:spcPts val="2618"/>
              </a:lnSpc>
              <a:spcBef>
                <a:spcPct val="0"/>
              </a:spcBef>
            </a:pPr>
          </a:p>
          <a:p>
            <a:pPr>
              <a:lnSpc>
                <a:spcPts val="2618"/>
              </a:lnSpc>
              <a:spcBef>
                <a:spcPct val="0"/>
              </a:spcBef>
            </a:pPr>
            <a:r>
              <a:rPr lang="en-US" sz="1870">
                <a:solidFill>
                  <a:srgbClr val="191919"/>
                </a:solidFill>
                <a:latin typeface="Montserrat Bold"/>
              </a:rPr>
              <a:t>Log all user activities and access attempts, including login attempts, data access, and</a:t>
            </a:r>
          </a:p>
          <a:p>
            <a:pPr>
              <a:lnSpc>
                <a:spcPts val="2618"/>
              </a:lnSpc>
              <a:spcBef>
                <a:spcPct val="0"/>
              </a:spcBef>
            </a:pPr>
            <a:r>
              <a:rPr lang="en-US" sz="1870">
                <a:solidFill>
                  <a:srgbClr val="191919"/>
                </a:solidFill>
                <a:latin typeface="Montserrat Bold"/>
              </a:rPr>
              <a:t>configuration changes.</a:t>
            </a:r>
          </a:p>
          <a:p>
            <a:pPr>
              <a:lnSpc>
                <a:spcPts val="2618"/>
              </a:lnSpc>
              <a:spcBef>
                <a:spcPct val="0"/>
              </a:spcBef>
            </a:pPr>
          </a:p>
          <a:p>
            <a:pPr>
              <a:lnSpc>
                <a:spcPts val="2618"/>
              </a:lnSpc>
              <a:spcBef>
                <a:spcPct val="0"/>
              </a:spcBef>
            </a:pPr>
            <a:r>
              <a:rPr lang="en-US" sz="1870">
                <a:solidFill>
                  <a:srgbClr val="191919"/>
                </a:solidFill>
                <a:latin typeface="Montserrat Bold"/>
              </a:rPr>
              <a:t>Implement auditing mechanisms to track changes and monitor for suspicious activities.</a:t>
            </a:r>
          </a:p>
          <a:p>
            <a:pPr>
              <a:lnSpc>
                <a:spcPts val="2618"/>
              </a:lnSpc>
              <a:spcBef>
                <a:spcPct val="0"/>
              </a:spcBef>
            </a:pPr>
          </a:p>
          <a:p>
            <a:pPr>
              <a:lnSpc>
                <a:spcPts val="2618"/>
              </a:lnSpc>
              <a:spcBef>
                <a:spcPct val="0"/>
              </a:spcBef>
            </a:pPr>
            <a:r>
              <a:rPr lang="en-US" sz="1870">
                <a:solidFill>
                  <a:srgbClr val="191919"/>
                </a:solidFill>
                <a:latin typeface="Montserrat Bold"/>
              </a:rPr>
              <a:t>Anti-Tampering Measures:</a:t>
            </a:r>
          </a:p>
          <a:p>
            <a:pPr>
              <a:lnSpc>
                <a:spcPts val="2618"/>
              </a:lnSpc>
              <a:spcBef>
                <a:spcPct val="0"/>
              </a:spcBef>
            </a:pPr>
          </a:p>
          <a:p>
            <a:pPr>
              <a:lnSpc>
                <a:spcPts val="2618"/>
              </a:lnSpc>
              <a:spcBef>
                <a:spcPct val="0"/>
              </a:spcBef>
            </a:pPr>
            <a:r>
              <a:rPr lang="en-US" sz="1870">
                <a:solidFill>
                  <a:srgbClr val="191919"/>
                </a:solidFill>
                <a:latin typeface="Montserrat Bold"/>
              </a:rPr>
              <a:t>Employ techniques like code obfuscation, code signing, and runtime integrity checks to</a:t>
            </a:r>
          </a:p>
          <a:p>
            <a:pPr>
              <a:lnSpc>
                <a:spcPts val="2618"/>
              </a:lnSpc>
              <a:spcBef>
                <a:spcPct val="0"/>
              </a:spcBef>
            </a:pPr>
            <a:r>
              <a:rPr lang="en-US" sz="1870">
                <a:solidFill>
                  <a:srgbClr val="191919"/>
                </a:solidFill>
                <a:latin typeface="Montserrat Bold"/>
              </a:rPr>
              <a:t>deter and detect attempts to tamper with the keylogger software.</a:t>
            </a:r>
          </a:p>
          <a:p>
            <a:pPr>
              <a:lnSpc>
                <a:spcPts val="2618"/>
              </a:lnSpc>
              <a:spcBef>
                <a:spcPct val="0"/>
              </a:spcBef>
            </a:pPr>
          </a:p>
          <a:p>
            <a:pPr>
              <a:lnSpc>
                <a:spcPts val="2618"/>
              </a:lnSpc>
              <a:spcBef>
                <a:spcPct val="0"/>
              </a:spcBef>
            </a:pPr>
            <a:r>
              <a:rPr lang="en-US" sz="1870">
                <a:solidFill>
                  <a:srgbClr val="191919"/>
                </a:solidFill>
                <a:latin typeface="Montserrat Bold"/>
              </a:rPr>
              <a:t>Secure Communication:</a:t>
            </a:r>
          </a:p>
          <a:p>
            <a:pPr>
              <a:lnSpc>
                <a:spcPts val="2618"/>
              </a:lnSpc>
              <a:spcBef>
                <a:spcPct val="0"/>
              </a:spcBef>
            </a:pPr>
          </a:p>
          <a:p>
            <a:pPr>
              <a:lnSpc>
                <a:spcPts val="2618"/>
              </a:lnSpc>
              <a:spcBef>
                <a:spcPct val="0"/>
              </a:spcBef>
            </a:pPr>
            <a:r>
              <a:rPr lang="en-US" sz="1870">
                <a:solidFill>
                  <a:srgbClr val="191919"/>
                </a:solidFill>
                <a:latin typeface="Montserrat Bold"/>
              </a:rPr>
              <a:t>If the keylogger communicates with remote servers or monitoring consoles, ensure secure</a:t>
            </a:r>
          </a:p>
          <a:p>
            <a:pPr>
              <a:lnSpc>
                <a:spcPts val="2618"/>
              </a:lnSpc>
              <a:spcBef>
                <a:spcPct val="0"/>
              </a:spcBef>
            </a:pPr>
            <a:r>
              <a:rPr lang="en-US" sz="1870">
                <a:solidFill>
                  <a:srgbClr val="191919"/>
                </a:solidFill>
                <a:latin typeface="Montserrat Bold"/>
              </a:rPr>
              <a:t>communication channels using protocols like HTTPS or SSH.</a:t>
            </a:r>
          </a:p>
          <a:p>
            <a:pPr>
              <a:lnSpc>
                <a:spcPts val="2618"/>
              </a:lnSpc>
              <a:spcBef>
                <a:spcPct val="0"/>
              </a:spcBef>
            </a:pPr>
          </a:p>
          <a:p>
            <a:pPr>
              <a:lnSpc>
                <a:spcPts val="2618"/>
              </a:lnSpc>
              <a:spcBef>
                <a:spcPct val="0"/>
              </a:spcBef>
            </a:pPr>
            <a:r>
              <a:rPr lang="en-US" sz="1870">
                <a:solidFill>
                  <a:srgbClr val="191919"/>
                </a:solidFill>
                <a:latin typeface="Montserrat Bold"/>
              </a:rPr>
              <a:t>Encrypt data in transit to prevent interception or eavesdropping.</a:t>
            </a:r>
          </a:p>
        </p:txBody>
      </p:sp>
      <p:sp>
        <p:nvSpPr>
          <p:cNvPr name="TextBox 3" id="3"/>
          <p:cNvSpPr txBox="true"/>
          <p:nvPr/>
        </p:nvSpPr>
        <p:spPr>
          <a:xfrm rot="0">
            <a:off x="1325352" y="269053"/>
            <a:ext cx="1702594" cy="588170"/>
          </a:xfrm>
          <a:prstGeom prst="rect">
            <a:avLst/>
          </a:prstGeom>
        </p:spPr>
        <p:txBody>
          <a:bodyPr anchor="t" rtlCol="false" tIns="0" lIns="0" bIns="0" rIns="0">
            <a:spAutoFit/>
          </a:bodyPr>
          <a:lstStyle/>
          <a:p>
            <a:pPr algn="ctr">
              <a:lnSpc>
                <a:spcPts val="4856"/>
              </a:lnSpc>
              <a:spcBef>
                <a:spcPct val="0"/>
              </a:spcBef>
            </a:pPr>
            <a:r>
              <a:rPr lang="en-US" sz="3468">
                <a:solidFill>
                  <a:srgbClr val="191919"/>
                </a:solidFill>
                <a:latin typeface="Montserrat Bold"/>
              </a:rPr>
              <a:t>Result :</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37644" y="2652115"/>
            <a:ext cx="16812713" cy="6042184"/>
          </a:xfrm>
          <a:prstGeom prst="rect">
            <a:avLst/>
          </a:prstGeom>
        </p:spPr>
        <p:txBody>
          <a:bodyPr anchor="t" rtlCol="false" tIns="0" lIns="0" bIns="0" rIns="0">
            <a:spAutoFit/>
          </a:bodyPr>
          <a:lstStyle/>
          <a:p>
            <a:pPr>
              <a:lnSpc>
                <a:spcPts val="4016"/>
              </a:lnSpc>
              <a:spcBef>
                <a:spcPct val="0"/>
              </a:spcBef>
            </a:pPr>
            <a:r>
              <a:rPr lang="en-US" sz="2868">
                <a:solidFill>
                  <a:srgbClr val="000000"/>
                </a:solidFill>
                <a:latin typeface="Montserrat"/>
              </a:rPr>
              <a:t>In conclusion, the development of a keylogger with robust security</a:t>
            </a:r>
          </a:p>
          <a:p>
            <a:pPr>
              <a:lnSpc>
                <a:spcPts val="4016"/>
              </a:lnSpc>
              <a:spcBef>
                <a:spcPct val="0"/>
              </a:spcBef>
            </a:pPr>
            <a:r>
              <a:rPr lang="en-US" sz="2868">
                <a:solidFill>
                  <a:srgbClr val="000000"/>
                </a:solidFill>
                <a:latin typeface="Montserrat"/>
              </a:rPr>
              <a:t>implementation in Python offers a versatile solution for monitoring user activity</a:t>
            </a:r>
          </a:p>
          <a:p>
            <a:pPr>
              <a:lnSpc>
                <a:spcPts val="4016"/>
              </a:lnSpc>
              <a:spcBef>
                <a:spcPct val="0"/>
              </a:spcBef>
            </a:pPr>
            <a:r>
              <a:rPr lang="en-US" sz="2868">
                <a:solidFill>
                  <a:srgbClr val="000000"/>
                </a:solidFill>
                <a:latin typeface="Montserrat"/>
              </a:rPr>
              <a:t>while safeguarding sensitive data against unauthorized access and misuse.</a:t>
            </a:r>
          </a:p>
          <a:p>
            <a:pPr>
              <a:lnSpc>
                <a:spcPts val="4016"/>
              </a:lnSpc>
              <a:spcBef>
                <a:spcPct val="0"/>
              </a:spcBef>
            </a:pPr>
          </a:p>
          <a:p>
            <a:pPr>
              <a:lnSpc>
                <a:spcPts val="4016"/>
              </a:lnSpc>
              <a:spcBef>
                <a:spcPct val="0"/>
              </a:spcBef>
            </a:pPr>
            <a:r>
              <a:rPr lang="en-US" sz="2868">
                <a:solidFill>
                  <a:srgbClr val="000000"/>
                </a:solidFill>
                <a:latin typeface="Montserrat"/>
              </a:rPr>
              <a:t>By combining keylogging functionality with advanced security measures,</a:t>
            </a:r>
          </a:p>
          <a:p>
            <a:pPr>
              <a:lnSpc>
                <a:spcPts val="4016"/>
              </a:lnSpc>
              <a:spcBef>
                <a:spcPct val="0"/>
              </a:spcBef>
            </a:pPr>
            <a:r>
              <a:rPr lang="en-US" sz="2868">
                <a:solidFill>
                  <a:srgbClr val="000000"/>
                </a:solidFill>
                <a:latin typeface="Montserrat"/>
              </a:rPr>
              <a:t>including encryption, access control, secure storage, integrity checks, and</a:t>
            </a:r>
          </a:p>
          <a:p>
            <a:pPr>
              <a:lnSpc>
                <a:spcPts val="4016"/>
              </a:lnSpc>
              <a:spcBef>
                <a:spcPct val="0"/>
              </a:spcBef>
            </a:pPr>
            <a:r>
              <a:rPr lang="en-US" sz="2868">
                <a:solidFill>
                  <a:srgbClr val="000000"/>
                </a:solidFill>
                <a:latin typeface="Montserrat"/>
              </a:rPr>
              <a:t>logging, organizations can effectively detect and prevent security threats while</a:t>
            </a:r>
          </a:p>
          <a:p>
            <a:pPr>
              <a:lnSpc>
                <a:spcPts val="4016"/>
              </a:lnSpc>
              <a:spcBef>
                <a:spcPct val="0"/>
              </a:spcBef>
            </a:pPr>
            <a:r>
              <a:rPr lang="en-US" sz="2868">
                <a:solidFill>
                  <a:srgbClr val="000000"/>
                </a:solidFill>
                <a:latin typeface="Montserrat"/>
              </a:rPr>
              <a:t>maintaining compliance with regulatory requirements.</a:t>
            </a:r>
          </a:p>
          <a:p>
            <a:pPr>
              <a:lnSpc>
                <a:spcPts val="4016"/>
              </a:lnSpc>
              <a:spcBef>
                <a:spcPct val="0"/>
              </a:spcBef>
            </a:pPr>
          </a:p>
          <a:p>
            <a:pPr>
              <a:lnSpc>
                <a:spcPts val="4016"/>
              </a:lnSpc>
              <a:spcBef>
                <a:spcPct val="0"/>
              </a:spcBef>
            </a:pPr>
            <a:r>
              <a:rPr lang="en-US" sz="2868">
                <a:solidFill>
                  <a:srgbClr val="000000"/>
                </a:solidFill>
                <a:latin typeface="Montserrat"/>
              </a:rPr>
              <a:t>Overall, the integration of keylogger and security features in Python represents</a:t>
            </a:r>
          </a:p>
          <a:p>
            <a:pPr>
              <a:lnSpc>
                <a:spcPts val="4016"/>
              </a:lnSpc>
              <a:spcBef>
                <a:spcPct val="0"/>
              </a:spcBef>
            </a:pPr>
            <a:r>
              <a:rPr lang="en-US" sz="2868">
                <a:solidFill>
                  <a:srgbClr val="000000"/>
                </a:solidFill>
                <a:latin typeface="Montserrat"/>
              </a:rPr>
              <a:t>a proactive approach to cybersecurity, empowering organizations to stay ahead</a:t>
            </a:r>
          </a:p>
          <a:p>
            <a:pPr>
              <a:lnSpc>
                <a:spcPts val="4016"/>
              </a:lnSpc>
              <a:spcBef>
                <a:spcPct val="0"/>
              </a:spcBef>
            </a:pPr>
            <a:r>
              <a:rPr lang="en-US" sz="2868">
                <a:solidFill>
                  <a:srgbClr val="000000"/>
                </a:solidFill>
                <a:latin typeface="Montserrat"/>
              </a:rPr>
              <a:t>of evolving threats and protect their assets with confidence.</a:t>
            </a:r>
          </a:p>
        </p:txBody>
      </p:sp>
      <p:grpSp>
        <p:nvGrpSpPr>
          <p:cNvPr name="Group 3" id="3"/>
          <p:cNvGrpSpPr/>
          <p:nvPr/>
        </p:nvGrpSpPr>
        <p:grpSpPr>
          <a:xfrm rot="0">
            <a:off x="15530560" y="-1543050"/>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EA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756"/>
                </a:lnSpc>
              </a:pPr>
            </a:p>
          </p:txBody>
        </p:sp>
      </p:grpSp>
      <p:grpSp>
        <p:nvGrpSpPr>
          <p:cNvPr name="Group 6" id="6"/>
          <p:cNvGrpSpPr/>
          <p:nvPr/>
        </p:nvGrpSpPr>
        <p:grpSpPr>
          <a:xfrm rot="0">
            <a:off x="16253870" y="1751994"/>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5D61"/>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756"/>
                </a:lnSpc>
              </a:pPr>
            </a:p>
          </p:txBody>
        </p:sp>
      </p:grpSp>
      <p:grpSp>
        <p:nvGrpSpPr>
          <p:cNvPr name="Group 9" id="9"/>
          <p:cNvGrpSpPr/>
          <p:nvPr/>
        </p:nvGrpSpPr>
        <p:grpSpPr>
          <a:xfrm rot="0">
            <a:off x="12208697" y="-968755"/>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035D61"/>
            </a:solidFill>
          </p:spPr>
        </p:sp>
        <p:sp>
          <p:nvSpPr>
            <p:cNvPr name="TextBox 11" id="11"/>
            <p:cNvSpPr txBox="true"/>
            <p:nvPr/>
          </p:nvSpPr>
          <p:spPr>
            <a:xfrm>
              <a:off x="63500" y="25400"/>
              <a:ext cx="685800" cy="723900"/>
            </a:xfrm>
            <a:prstGeom prst="rect">
              <a:avLst/>
            </a:prstGeom>
          </p:spPr>
          <p:txBody>
            <a:bodyPr anchor="ctr" rtlCol="false" tIns="50800" lIns="50800" bIns="50800" rIns="50800"/>
            <a:lstStyle/>
            <a:p>
              <a:pPr algn="ctr">
                <a:lnSpc>
                  <a:spcPts val="2756"/>
                </a:lnSpc>
              </a:pPr>
            </a:p>
          </p:txBody>
        </p:sp>
      </p:grpSp>
      <p:sp>
        <p:nvSpPr>
          <p:cNvPr name="TextBox 12" id="12"/>
          <p:cNvSpPr txBox="true"/>
          <p:nvPr/>
        </p:nvSpPr>
        <p:spPr>
          <a:xfrm rot="0">
            <a:off x="737644" y="550801"/>
            <a:ext cx="6412468"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Conclusion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99871" y="2680192"/>
            <a:ext cx="8892659" cy="4924128"/>
            <a:chOff x="0" y="0"/>
            <a:chExt cx="2785608" cy="1542473"/>
          </a:xfrm>
        </p:grpSpPr>
        <p:sp>
          <p:nvSpPr>
            <p:cNvPr name="Freeform 3" id="3"/>
            <p:cNvSpPr/>
            <p:nvPr/>
          </p:nvSpPr>
          <p:spPr>
            <a:xfrm flipH="false" flipV="false" rot="0">
              <a:off x="0" y="0"/>
              <a:ext cx="2785608" cy="1542473"/>
            </a:xfrm>
            <a:custGeom>
              <a:avLst/>
              <a:gdLst/>
              <a:ahLst/>
              <a:cxnLst/>
              <a:rect r="r" b="b" t="t" l="l"/>
              <a:pathLst>
                <a:path h="1542473" w="2785608">
                  <a:moveTo>
                    <a:pt x="39177" y="0"/>
                  </a:moveTo>
                  <a:lnTo>
                    <a:pt x="2746431" y="0"/>
                  </a:lnTo>
                  <a:cubicBezTo>
                    <a:pt x="2768068" y="0"/>
                    <a:pt x="2785608" y="17540"/>
                    <a:pt x="2785608" y="39177"/>
                  </a:cubicBezTo>
                  <a:lnTo>
                    <a:pt x="2785608" y="1503296"/>
                  </a:lnTo>
                  <a:cubicBezTo>
                    <a:pt x="2785608" y="1524933"/>
                    <a:pt x="2768068" y="1542473"/>
                    <a:pt x="2746431" y="1542473"/>
                  </a:cubicBezTo>
                  <a:lnTo>
                    <a:pt x="39177" y="1542473"/>
                  </a:lnTo>
                  <a:cubicBezTo>
                    <a:pt x="17540" y="1542473"/>
                    <a:pt x="0" y="1524933"/>
                    <a:pt x="0" y="1503296"/>
                  </a:cubicBezTo>
                  <a:lnTo>
                    <a:pt x="0" y="39177"/>
                  </a:lnTo>
                  <a:cubicBezTo>
                    <a:pt x="0" y="17540"/>
                    <a:pt x="17540" y="0"/>
                    <a:pt x="39177" y="0"/>
                  </a:cubicBezTo>
                  <a:close/>
                </a:path>
              </a:pathLst>
            </a:custGeom>
            <a:solidFill>
              <a:srgbClr val="106861"/>
            </a:solidFill>
            <a:ln cap="rnd">
              <a:noFill/>
              <a:prstDash val="solid"/>
              <a:round/>
            </a:ln>
          </p:spPr>
        </p:sp>
        <p:sp>
          <p:nvSpPr>
            <p:cNvPr name="TextBox 4" id="4"/>
            <p:cNvSpPr txBox="true"/>
            <p:nvPr/>
          </p:nvSpPr>
          <p:spPr>
            <a:xfrm>
              <a:off x="0" y="-38100"/>
              <a:ext cx="2785608" cy="1580573"/>
            </a:xfrm>
            <a:prstGeom prst="rect">
              <a:avLst/>
            </a:prstGeom>
          </p:spPr>
          <p:txBody>
            <a:bodyPr anchor="ctr" rtlCol="false" tIns="50800" lIns="50800" bIns="50800" rIns="50800"/>
            <a:lstStyle/>
            <a:p>
              <a:pPr algn="ctr" marL="0" indent="0" lvl="0">
                <a:lnSpc>
                  <a:spcPts val="3035"/>
                </a:lnSpc>
                <a:spcBef>
                  <a:spcPct val="0"/>
                </a:spcBef>
              </a:pPr>
            </a:p>
          </p:txBody>
        </p:sp>
      </p:grpSp>
      <p:sp>
        <p:nvSpPr>
          <p:cNvPr name="Freeform 5" id="5"/>
          <p:cNvSpPr/>
          <p:nvPr/>
        </p:nvSpPr>
        <p:spPr>
          <a:xfrm flipH="false" flipV="false" rot="0">
            <a:off x="868394" y="2100713"/>
            <a:ext cx="6083085" cy="6083085"/>
          </a:xfrm>
          <a:custGeom>
            <a:avLst/>
            <a:gdLst/>
            <a:ahLst/>
            <a:cxnLst/>
            <a:rect r="r" b="b" t="t" l="l"/>
            <a:pathLst>
              <a:path h="6083085" w="6083085">
                <a:moveTo>
                  <a:pt x="0" y="0"/>
                </a:moveTo>
                <a:lnTo>
                  <a:pt x="6083085" y="0"/>
                </a:lnTo>
                <a:lnTo>
                  <a:pt x="6083085" y="6083086"/>
                </a:lnTo>
                <a:lnTo>
                  <a:pt x="0" y="60830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434840" y="2667169"/>
            <a:ext cx="4950194" cy="4950174"/>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sp>
      </p:grpSp>
      <p:grpSp>
        <p:nvGrpSpPr>
          <p:cNvPr name="Group 8" id="8"/>
          <p:cNvGrpSpPr/>
          <p:nvPr/>
        </p:nvGrpSpPr>
        <p:grpSpPr>
          <a:xfrm rot="0">
            <a:off x="15811589" y="8007246"/>
            <a:ext cx="4201427" cy="420142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1" id="11"/>
          <p:cNvGrpSpPr/>
          <p:nvPr/>
        </p:nvGrpSpPr>
        <p:grpSpPr>
          <a:xfrm rot="0">
            <a:off x="-1868494" y="-2100713"/>
            <a:ext cx="4201427" cy="420142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4" id="14"/>
          <p:cNvGrpSpPr/>
          <p:nvPr/>
        </p:nvGrpSpPr>
        <p:grpSpPr>
          <a:xfrm rot="0">
            <a:off x="16067950" y="6633635"/>
            <a:ext cx="762083" cy="76208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7" id="17"/>
          <p:cNvGrpSpPr/>
          <p:nvPr/>
        </p:nvGrpSpPr>
        <p:grpSpPr>
          <a:xfrm rot="0">
            <a:off x="-575233" y="9258300"/>
            <a:ext cx="1614906" cy="161490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0" id="20"/>
          <p:cNvGrpSpPr/>
          <p:nvPr/>
        </p:nvGrpSpPr>
        <p:grpSpPr>
          <a:xfrm rot="0">
            <a:off x="1502934" y="2702450"/>
            <a:ext cx="4882099" cy="488209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756"/>
                </a:lnSpc>
              </a:pPr>
            </a:p>
          </p:txBody>
        </p:sp>
      </p:grpSp>
      <p:sp>
        <p:nvSpPr>
          <p:cNvPr name="TextBox 23" id="23"/>
          <p:cNvSpPr txBox="true"/>
          <p:nvPr/>
        </p:nvSpPr>
        <p:spPr>
          <a:xfrm rot="0">
            <a:off x="6951479" y="4663884"/>
            <a:ext cx="4690387" cy="861495"/>
          </a:xfrm>
          <a:prstGeom prst="rect">
            <a:avLst/>
          </a:prstGeom>
        </p:spPr>
        <p:txBody>
          <a:bodyPr anchor="t" rtlCol="false" tIns="0" lIns="0" bIns="0" rIns="0">
            <a:spAutoFit/>
          </a:bodyPr>
          <a:lstStyle/>
          <a:p>
            <a:pPr algn="l" marL="0" indent="0" lvl="0">
              <a:lnSpc>
                <a:spcPts val="7116"/>
              </a:lnSpc>
              <a:spcBef>
                <a:spcPct val="0"/>
              </a:spcBef>
            </a:pPr>
            <a:r>
              <a:rPr lang="en-US" sz="5082" spc="477">
                <a:solidFill>
                  <a:srgbClr val="FFFFFF"/>
                </a:solidFill>
                <a:latin typeface="Open Sauce Bold"/>
              </a:rPr>
              <a:t>THANK TOU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8881967" y="-2828925"/>
            <a:ext cx="5657850" cy="5657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1710892" y="0"/>
            <a:ext cx="6648057" cy="10287000"/>
            <a:chOff x="0" y="0"/>
            <a:chExt cx="1750928" cy="2709333"/>
          </a:xfrm>
        </p:grpSpPr>
        <p:sp>
          <p:nvSpPr>
            <p:cNvPr name="Freeform 6" id="6"/>
            <p:cNvSpPr/>
            <p:nvPr/>
          </p:nvSpPr>
          <p:spPr>
            <a:xfrm flipH="false" flipV="false" rot="0">
              <a:off x="0" y="0"/>
              <a:ext cx="1750928" cy="2709333"/>
            </a:xfrm>
            <a:custGeom>
              <a:avLst/>
              <a:gdLst/>
              <a:ahLst/>
              <a:cxnLst/>
              <a:rect r="r" b="b" t="t" l="l"/>
              <a:pathLst>
                <a:path h="2709333" w="1750928">
                  <a:moveTo>
                    <a:pt x="0" y="0"/>
                  </a:moveTo>
                  <a:lnTo>
                    <a:pt x="1750928" y="0"/>
                  </a:lnTo>
                  <a:lnTo>
                    <a:pt x="1750928" y="2709333"/>
                  </a:lnTo>
                  <a:lnTo>
                    <a:pt x="0" y="2709333"/>
                  </a:lnTo>
                  <a:close/>
                </a:path>
              </a:pathLst>
            </a:custGeom>
            <a:solidFill>
              <a:srgbClr val="106861"/>
            </a:solidFill>
            <a:ln cap="sq">
              <a:noFill/>
              <a:prstDash val="solid"/>
              <a:miter/>
            </a:ln>
          </p:spPr>
        </p:sp>
        <p:sp>
          <p:nvSpPr>
            <p:cNvPr name="TextBox 7" id="7"/>
            <p:cNvSpPr txBox="true"/>
            <p:nvPr/>
          </p:nvSpPr>
          <p:spPr>
            <a:xfrm>
              <a:off x="0" y="-19050"/>
              <a:ext cx="1750928" cy="2728383"/>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8" id="8"/>
          <p:cNvGrpSpPr/>
          <p:nvPr/>
        </p:nvGrpSpPr>
        <p:grpSpPr>
          <a:xfrm rot="0">
            <a:off x="-1390959" y="8567821"/>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1" id="11"/>
          <p:cNvGrpSpPr/>
          <p:nvPr/>
        </p:nvGrpSpPr>
        <p:grpSpPr>
          <a:xfrm rot="0">
            <a:off x="10206536" y="3314080"/>
            <a:ext cx="654889" cy="6548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4" id="14"/>
          <p:cNvSpPr/>
          <p:nvPr/>
        </p:nvSpPr>
        <p:spPr>
          <a:xfrm flipH="false" flipV="false" rot="0">
            <a:off x="11710892" y="12722"/>
            <a:ext cx="6752392" cy="10274278"/>
          </a:xfrm>
          <a:custGeom>
            <a:avLst/>
            <a:gdLst/>
            <a:ahLst/>
            <a:cxnLst/>
            <a:rect r="r" b="b" t="t" l="l"/>
            <a:pathLst>
              <a:path h="10274278" w="6752392">
                <a:moveTo>
                  <a:pt x="0" y="0"/>
                </a:moveTo>
                <a:lnTo>
                  <a:pt x="6752393" y="0"/>
                </a:lnTo>
                <a:lnTo>
                  <a:pt x="6752393" y="10274278"/>
                </a:lnTo>
                <a:lnTo>
                  <a:pt x="0" y="10274278"/>
                </a:lnTo>
                <a:lnTo>
                  <a:pt x="0" y="0"/>
                </a:lnTo>
                <a:close/>
              </a:path>
            </a:pathLst>
          </a:custGeom>
          <a:blipFill>
            <a:blip r:embed="rId2"/>
            <a:stretch>
              <a:fillRect l="0" t="0" r="0" b="0"/>
            </a:stretch>
          </a:blipFill>
        </p:spPr>
      </p:sp>
      <p:sp>
        <p:nvSpPr>
          <p:cNvPr name="TextBox 15" id="15"/>
          <p:cNvSpPr txBox="true"/>
          <p:nvPr/>
        </p:nvSpPr>
        <p:spPr>
          <a:xfrm rot="0">
            <a:off x="1295137" y="1754095"/>
            <a:ext cx="3630003"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191919"/>
                </a:solidFill>
                <a:latin typeface="Open Sauce Bold"/>
              </a:rPr>
              <a:t>Overview</a:t>
            </a:r>
          </a:p>
        </p:txBody>
      </p:sp>
      <p:sp>
        <p:nvSpPr>
          <p:cNvPr name="TextBox 16" id="16"/>
          <p:cNvSpPr txBox="true"/>
          <p:nvPr/>
        </p:nvSpPr>
        <p:spPr>
          <a:xfrm rot="0">
            <a:off x="1956833" y="3209305"/>
            <a:ext cx="5936614" cy="4295228"/>
          </a:xfrm>
          <a:prstGeom prst="rect">
            <a:avLst/>
          </a:prstGeom>
        </p:spPr>
        <p:txBody>
          <a:bodyPr anchor="t" rtlCol="false" tIns="0" lIns="0" bIns="0" rIns="0">
            <a:spAutoFit/>
          </a:bodyPr>
          <a:lstStyle/>
          <a:p>
            <a:pPr marL="565238" indent="-282619" lvl="1">
              <a:lnSpc>
                <a:spcPts val="4345"/>
              </a:lnSpc>
              <a:buFont typeface="Arial"/>
              <a:buChar char="•"/>
            </a:pPr>
            <a:r>
              <a:rPr lang="en-US" sz="2618">
                <a:solidFill>
                  <a:srgbClr val="191919"/>
                </a:solidFill>
                <a:latin typeface="Open Sauce"/>
              </a:rPr>
              <a:t>Problem Statement</a:t>
            </a:r>
          </a:p>
          <a:p>
            <a:pPr marL="565238" indent="-282619" lvl="1">
              <a:lnSpc>
                <a:spcPts val="4345"/>
              </a:lnSpc>
              <a:buFont typeface="Arial"/>
              <a:buChar char="•"/>
            </a:pPr>
            <a:r>
              <a:rPr lang="en-US" sz="2618">
                <a:solidFill>
                  <a:srgbClr val="191919"/>
                </a:solidFill>
                <a:latin typeface="Open Sauce"/>
              </a:rPr>
              <a:t>Project Overview</a:t>
            </a:r>
          </a:p>
          <a:p>
            <a:pPr marL="565238" indent="-282619" lvl="1">
              <a:lnSpc>
                <a:spcPts val="4345"/>
              </a:lnSpc>
              <a:buFont typeface="Arial"/>
              <a:buChar char="•"/>
            </a:pPr>
            <a:r>
              <a:rPr lang="en-US" sz="2618">
                <a:solidFill>
                  <a:srgbClr val="191919"/>
                </a:solidFill>
                <a:latin typeface="Open Sauce"/>
              </a:rPr>
              <a:t>End Users</a:t>
            </a:r>
          </a:p>
          <a:p>
            <a:pPr marL="565238" indent="-282619" lvl="1">
              <a:lnSpc>
                <a:spcPts val="4345"/>
              </a:lnSpc>
              <a:buFont typeface="Arial"/>
              <a:buChar char="•"/>
            </a:pPr>
            <a:r>
              <a:rPr lang="en-US" sz="2618">
                <a:solidFill>
                  <a:srgbClr val="191919"/>
                </a:solidFill>
                <a:latin typeface="Open Sauce"/>
              </a:rPr>
              <a:t>Solution And Its Value Positions</a:t>
            </a:r>
          </a:p>
          <a:p>
            <a:pPr marL="565238" indent="-282619" lvl="1">
              <a:lnSpc>
                <a:spcPts val="4345"/>
              </a:lnSpc>
              <a:buFont typeface="Arial"/>
              <a:buChar char="•"/>
            </a:pPr>
            <a:r>
              <a:rPr lang="en-US" sz="2618">
                <a:solidFill>
                  <a:srgbClr val="191919"/>
                </a:solidFill>
                <a:latin typeface="Open Sauce"/>
              </a:rPr>
              <a:t>Unique Features Of Our Solution</a:t>
            </a:r>
          </a:p>
          <a:p>
            <a:pPr marL="565238" indent="-282619" lvl="1">
              <a:lnSpc>
                <a:spcPts val="4345"/>
              </a:lnSpc>
              <a:buFont typeface="Arial"/>
              <a:buChar char="•"/>
            </a:pPr>
            <a:r>
              <a:rPr lang="en-US" sz="2618">
                <a:solidFill>
                  <a:srgbClr val="191919"/>
                </a:solidFill>
                <a:latin typeface="Open Sauce"/>
              </a:rPr>
              <a:t>Modeling</a:t>
            </a:r>
          </a:p>
          <a:p>
            <a:pPr marL="565238" indent="-282619" lvl="1">
              <a:lnSpc>
                <a:spcPts val="4345"/>
              </a:lnSpc>
              <a:buFont typeface="Arial"/>
              <a:buChar char="•"/>
            </a:pPr>
            <a:r>
              <a:rPr lang="en-US" sz="2618">
                <a:solidFill>
                  <a:srgbClr val="191919"/>
                </a:solidFill>
                <a:latin typeface="Open Sauce"/>
              </a:rPr>
              <a:t>Result</a:t>
            </a:r>
          </a:p>
          <a:p>
            <a:pPr marL="565238" indent="-282619" lvl="1">
              <a:lnSpc>
                <a:spcPts val="4345"/>
              </a:lnSpc>
              <a:buFont typeface="Arial"/>
              <a:buChar char="•"/>
            </a:pPr>
            <a:r>
              <a:rPr lang="en-US" sz="2618">
                <a:solidFill>
                  <a:srgbClr val="191919"/>
                </a:solidFill>
                <a:latin typeface="Open Sauce"/>
              </a:rPr>
              <a:t>Conclusion</a:t>
            </a:r>
          </a:p>
        </p:txBody>
      </p:sp>
      <p:sp>
        <p:nvSpPr>
          <p:cNvPr name="TextBox 17" id="17"/>
          <p:cNvSpPr txBox="true"/>
          <p:nvPr/>
        </p:nvSpPr>
        <p:spPr>
          <a:xfrm rot="0">
            <a:off x="7857026" y="3096108"/>
            <a:ext cx="712352" cy="4838153"/>
          </a:xfrm>
          <a:prstGeom prst="rect">
            <a:avLst/>
          </a:prstGeom>
        </p:spPr>
        <p:txBody>
          <a:bodyPr anchor="t" rtlCol="false" tIns="0" lIns="0" bIns="0" rIns="0">
            <a:spAutoFit/>
          </a:bodyPr>
          <a:lstStyle/>
          <a:p>
            <a:pPr algn="r">
              <a:lnSpc>
                <a:spcPts val="4345"/>
              </a:lnSpc>
            </a:pPr>
            <a:r>
              <a:rPr lang="en-US" sz="2618">
                <a:solidFill>
                  <a:srgbClr val="191919"/>
                </a:solidFill>
                <a:latin typeface="Open Sauce Ultra-Bold"/>
              </a:rPr>
              <a:t>01</a:t>
            </a:r>
          </a:p>
          <a:p>
            <a:pPr algn="r">
              <a:lnSpc>
                <a:spcPts val="4345"/>
              </a:lnSpc>
            </a:pPr>
            <a:r>
              <a:rPr lang="en-US" sz="2618">
                <a:solidFill>
                  <a:srgbClr val="191919"/>
                </a:solidFill>
                <a:latin typeface="Open Sauce Ultra-Bold"/>
              </a:rPr>
              <a:t>02</a:t>
            </a:r>
          </a:p>
          <a:p>
            <a:pPr algn="r">
              <a:lnSpc>
                <a:spcPts val="4345"/>
              </a:lnSpc>
            </a:pPr>
            <a:r>
              <a:rPr lang="en-US" sz="2618">
                <a:solidFill>
                  <a:srgbClr val="191919"/>
                </a:solidFill>
                <a:latin typeface="Open Sauce Ultra-Bold"/>
              </a:rPr>
              <a:t>03</a:t>
            </a:r>
          </a:p>
          <a:p>
            <a:pPr algn="r">
              <a:lnSpc>
                <a:spcPts val="4345"/>
              </a:lnSpc>
            </a:pPr>
            <a:r>
              <a:rPr lang="en-US" sz="2618">
                <a:solidFill>
                  <a:srgbClr val="191919"/>
                </a:solidFill>
                <a:latin typeface="Open Sauce Ultra-Bold"/>
              </a:rPr>
              <a:t>04</a:t>
            </a:r>
          </a:p>
          <a:p>
            <a:pPr algn="r">
              <a:lnSpc>
                <a:spcPts val="4345"/>
              </a:lnSpc>
            </a:pPr>
            <a:r>
              <a:rPr lang="en-US" sz="2618">
                <a:solidFill>
                  <a:srgbClr val="191919"/>
                </a:solidFill>
                <a:latin typeface="Open Sauce Ultra-Bold"/>
              </a:rPr>
              <a:t>05</a:t>
            </a:r>
          </a:p>
          <a:p>
            <a:pPr algn="r">
              <a:lnSpc>
                <a:spcPts val="4345"/>
              </a:lnSpc>
            </a:pPr>
            <a:r>
              <a:rPr lang="en-US" sz="2618">
                <a:solidFill>
                  <a:srgbClr val="191919"/>
                </a:solidFill>
                <a:latin typeface="Open Sauce Ultra-Bold"/>
              </a:rPr>
              <a:t>06</a:t>
            </a:r>
          </a:p>
          <a:p>
            <a:pPr algn="r">
              <a:lnSpc>
                <a:spcPts val="4345"/>
              </a:lnSpc>
            </a:pPr>
            <a:r>
              <a:rPr lang="en-US" sz="2618">
                <a:solidFill>
                  <a:srgbClr val="191919"/>
                </a:solidFill>
                <a:latin typeface="Open Sauce Ultra-Bold"/>
              </a:rPr>
              <a:t>07</a:t>
            </a:r>
          </a:p>
          <a:p>
            <a:pPr algn="r">
              <a:lnSpc>
                <a:spcPts val="4345"/>
              </a:lnSpc>
            </a:pPr>
            <a:r>
              <a:rPr lang="en-US" sz="2618">
                <a:solidFill>
                  <a:srgbClr val="191919"/>
                </a:solidFill>
                <a:latin typeface="Open Sauce Ultra-Bold"/>
              </a:rPr>
              <a:t>08</a:t>
            </a:r>
          </a:p>
          <a:p>
            <a:pPr algn="r">
              <a:lnSpc>
                <a:spcPts val="4345"/>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614605" y="6365245"/>
            <a:ext cx="12710840" cy="555389"/>
          </a:xfrm>
          <a:custGeom>
            <a:avLst/>
            <a:gdLst/>
            <a:ahLst/>
            <a:cxnLst/>
            <a:rect r="r" b="b" t="t" l="l"/>
            <a:pathLst>
              <a:path h="555389" w="12710840">
                <a:moveTo>
                  <a:pt x="0" y="0"/>
                </a:moveTo>
                <a:lnTo>
                  <a:pt x="12710840" y="0"/>
                </a:lnTo>
                <a:lnTo>
                  <a:pt x="12710840" y="555389"/>
                </a:lnTo>
                <a:lnTo>
                  <a:pt x="0" y="555389"/>
                </a:lnTo>
                <a:lnTo>
                  <a:pt x="0" y="0"/>
                </a:lnTo>
                <a:close/>
              </a:path>
            </a:pathLst>
          </a:custGeom>
          <a:blipFill>
            <a:blip r:embed="rId2">
              <a:alphaModFix amt="72000"/>
            </a:blip>
            <a:stretch>
              <a:fillRect l="0" t="-231528" r="0" b="-326455"/>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106861"/>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18288000" cy="4491629"/>
          </a:xfrm>
          <a:custGeom>
            <a:avLst/>
            <a:gdLst/>
            <a:ahLst/>
            <a:cxnLst/>
            <a:rect r="r" b="b" t="t" l="l"/>
            <a:pathLst>
              <a:path h="4491629" w="18288000">
                <a:moveTo>
                  <a:pt x="0" y="0"/>
                </a:moveTo>
                <a:lnTo>
                  <a:pt x="18288000" y="0"/>
                </a:lnTo>
                <a:lnTo>
                  <a:pt x="18288000" y="4491629"/>
                </a:lnTo>
                <a:lnTo>
                  <a:pt x="0" y="4491629"/>
                </a:lnTo>
                <a:lnTo>
                  <a:pt x="0" y="0"/>
                </a:lnTo>
                <a:close/>
              </a:path>
            </a:pathLst>
          </a:custGeom>
          <a:blipFill>
            <a:blip r:embed="rId3">
              <a:alphaModFix amt="59000"/>
            </a:blip>
            <a:stretch>
              <a:fillRect l="0" t="-85634" r="0" b="-85634"/>
            </a:stretch>
          </a:blipFill>
          <a:ln cap="sq">
            <a:noFill/>
            <a:prstDash val="solid"/>
            <a:miter/>
          </a:ln>
        </p:spPr>
      </p:sp>
      <p:grpSp>
        <p:nvGrpSpPr>
          <p:cNvPr name="Group 7" id="7"/>
          <p:cNvGrpSpPr/>
          <p:nvPr/>
        </p:nvGrpSpPr>
        <p:grpSpPr>
          <a:xfrm rot="0">
            <a:off x="2614605" y="829242"/>
            <a:ext cx="12710840" cy="6440056"/>
            <a:chOff x="0" y="0"/>
            <a:chExt cx="3347711" cy="1696146"/>
          </a:xfrm>
        </p:grpSpPr>
        <p:sp>
          <p:nvSpPr>
            <p:cNvPr name="Freeform 8" id="8"/>
            <p:cNvSpPr/>
            <p:nvPr/>
          </p:nvSpPr>
          <p:spPr>
            <a:xfrm flipH="false" flipV="false" rot="0">
              <a:off x="0" y="0"/>
              <a:ext cx="3347711" cy="1696146"/>
            </a:xfrm>
            <a:custGeom>
              <a:avLst/>
              <a:gdLst/>
              <a:ahLst/>
              <a:cxnLst/>
              <a:rect r="r" b="b" t="t" l="l"/>
              <a:pathLst>
                <a:path h="1696146" w="3347711">
                  <a:moveTo>
                    <a:pt x="15227" y="0"/>
                  </a:moveTo>
                  <a:lnTo>
                    <a:pt x="3332484" y="0"/>
                  </a:lnTo>
                  <a:cubicBezTo>
                    <a:pt x="3340893" y="0"/>
                    <a:pt x="3347711" y="6817"/>
                    <a:pt x="3347711" y="15227"/>
                  </a:cubicBezTo>
                  <a:lnTo>
                    <a:pt x="3347711" y="1680919"/>
                  </a:lnTo>
                  <a:cubicBezTo>
                    <a:pt x="3347711" y="1684958"/>
                    <a:pt x="3346107" y="1688831"/>
                    <a:pt x="3343251" y="1691686"/>
                  </a:cubicBezTo>
                  <a:cubicBezTo>
                    <a:pt x="3340395" y="1694542"/>
                    <a:pt x="3336522" y="1696146"/>
                    <a:pt x="3332484" y="1696146"/>
                  </a:cubicBezTo>
                  <a:lnTo>
                    <a:pt x="15227" y="1696146"/>
                  </a:lnTo>
                  <a:cubicBezTo>
                    <a:pt x="6817" y="1696146"/>
                    <a:pt x="0" y="1689329"/>
                    <a:pt x="0" y="1680919"/>
                  </a:cubicBezTo>
                  <a:lnTo>
                    <a:pt x="0" y="15227"/>
                  </a:lnTo>
                  <a:cubicBezTo>
                    <a:pt x="0" y="6817"/>
                    <a:pt x="6817" y="0"/>
                    <a:pt x="15227" y="0"/>
                  </a:cubicBezTo>
                  <a:close/>
                </a:path>
              </a:pathLst>
            </a:custGeom>
            <a:solidFill>
              <a:srgbClr val="106861"/>
            </a:solidFill>
            <a:ln cap="rnd">
              <a:noFill/>
              <a:prstDash val="solid"/>
              <a:round/>
            </a:ln>
          </p:spPr>
        </p:sp>
        <p:sp>
          <p:nvSpPr>
            <p:cNvPr name="TextBox 9" id="9"/>
            <p:cNvSpPr txBox="true"/>
            <p:nvPr/>
          </p:nvSpPr>
          <p:spPr>
            <a:xfrm>
              <a:off x="0" y="-19050"/>
              <a:ext cx="3347711" cy="1715196"/>
            </a:xfrm>
            <a:prstGeom prst="rect">
              <a:avLst/>
            </a:prstGeom>
          </p:spPr>
          <p:txBody>
            <a:bodyPr anchor="ctr" rtlCol="false" tIns="50800" lIns="50800" bIns="50800" rIns="50800"/>
            <a:lstStyle/>
            <a:p>
              <a:pPr algn="ctr">
                <a:lnSpc>
                  <a:spcPts val="2989"/>
                </a:lnSpc>
              </a:pPr>
              <a:r>
                <a:rPr lang="en-US" sz="2299">
                  <a:solidFill>
                    <a:srgbClr val="FFFFFF"/>
                  </a:solidFill>
                  <a:latin typeface="Open Sauce Bold"/>
                </a:rPr>
                <a:t>Develop a keylogger and implement security measures to safeguard against</a:t>
              </a:r>
            </a:p>
            <a:p>
              <a:pPr algn="ctr">
                <a:lnSpc>
                  <a:spcPts val="2989"/>
                </a:lnSpc>
              </a:pPr>
              <a:r>
                <a:rPr lang="en-US" sz="2299">
                  <a:solidFill>
                    <a:srgbClr val="FFFFFF"/>
                  </a:solidFill>
                  <a:latin typeface="Open Sauce Bold"/>
                </a:rPr>
                <a:t>unauthorized access and potential misuse.</a:t>
              </a:r>
            </a:p>
            <a:p>
              <a:pPr algn="ctr">
                <a:lnSpc>
                  <a:spcPts val="2989"/>
                </a:lnSpc>
              </a:pPr>
            </a:p>
            <a:p>
              <a:pPr algn="ctr">
                <a:lnSpc>
                  <a:spcPts val="2989"/>
                </a:lnSpc>
              </a:pPr>
              <a:r>
                <a:rPr lang="en-US" sz="2299">
                  <a:solidFill>
                    <a:srgbClr val="FFFFFF"/>
                  </a:solidFill>
                  <a:latin typeface="Open Sauce Bold"/>
                </a:rPr>
                <a:t>Description:</a:t>
              </a:r>
            </a:p>
            <a:p>
              <a:pPr algn="ctr">
                <a:lnSpc>
                  <a:spcPts val="2989"/>
                </a:lnSpc>
              </a:pPr>
            </a:p>
            <a:p>
              <a:pPr algn="ctr">
                <a:lnSpc>
                  <a:spcPts val="2989"/>
                </a:lnSpc>
              </a:pPr>
              <a:r>
                <a:rPr lang="en-US" sz="2299">
                  <a:solidFill>
                    <a:srgbClr val="FFFFFF"/>
                  </a:solidFill>
                  <a:latin typeface="Open Sauce Bold"/>
                </a:rPr>
                <a:t>A keylogger is a software program or hardware device capable of capturing</a:t>
              </a:r>
            </a:p>
            <a:p>
              <a:pPr algn="ctr">
                <a:lnSpc>
                  <a:spcPts val="2989"/>
                </a:lnSpc>
              </a:pPr>
              <a:r>
                <a:rPr lang="en-US" sz="2299">
                  <a:solidFill>
                    <a:srgbClr val="FFFFFF"/>
                  </a:solidFill>
                  <a:latin typeface="Open Sauce Bold"/>
                </a:rPr>
                <a:t>and recording keystrokes made by a user on a computer keyboard. While</a:t>
              </a:r>
            </a:p>
            <a:p>
              <a:pPr algn="ctr">
                <a:lnSpc>
                  <a:spcPts val="2989"/>
                </a:lnSpc>
              </a:pPr>
              <a:r>
                <a:rPr lang="en-US" sz="2299">
                  <a:solidFill>
                    <a:srgbClr val="FFFFFF"/>
                  </a:solidFill>
                  <a:latin typeface="Open Sauce Bold"/>
                </a:rPr>
                <a:t>keyloggers can be used for legitimate purposes such as monitoring computer</a:t>
              </a:r>
            </a:p>
            <a:p>
              <a:pPr algn="ctr">
                <a:lnSpc>
                  <a:spcPts val="2989"/>
                </a:lnSpc>
              </a:pPr>
              <a:r>
                <a:rPr lang="en-US" sz="2299">
                  <a:solidFill>
                    <a:srgbClr val="FFFFFF"/>
                  </a:solidFill>
                  <a:latin typeface="Open Sauce Bold"/>
                </a:rPr>
                <a:t>activity for parental control or employee monitoring, they can also be exploited</a:t>
              </a:r>
            </a:p>
            <a:p>
              <a:pPr algn="ctr">
                <a:lnSpc>
                  <a:spcPts val="2989"/>
                </a:lnSpc>
              </a:pPr>
              <a:r>
                <a:rPr lang="en-US" sz="2299">
                  <a:solidFill>
                    <a:srgbClr val="FFFFFF"/>
                  </a:solidFill>
                  <a:latin typeface="Open Sauce Bold"/>
                </a:rPr>
                <a:t>for malicious activities such as stealing sensitive information like passwords</a:t>
              </a:r>
            </a:p>
            <a:p>
              <a:pPr algn="ctr">
                <a:lnSpc>
                  <a:spcPts val="2989"/>
                </a:lnSpc>
              </a:pPr>
              <a:r>
                <a:rPr lang="en-US" sz="2299">
                  <a:solidFill>
                    <a:srgbClr val="FFFFFF"/>
                  </a:solidFill>
                  <a:latin typeface="Open Sauce Bold"/>
                </a:rPr>
                <a:t>and credit card numbers.</a:t>
              </a:r>
            </a:p>
            <a:p>
              <a:pPr algn="ctr">
                <a:lnSpc>
                  <a:spcPts val="2989"/>
                </a:lnSpc>
              </a:pPr>
            </a:p>
            <a:p>
              <a:pPr algn="ctr">
                <a:lnSpc>
                  <a:spcPts val="2989"/>
                </a:lnSpc>
              </a:pPr>
              <a:r>
                <a:rPr lang="en-US" sz="2299">
                  <a:solidFill>
                    <a:srgbClr val="FFFFFF"/>
                  </a:solidFill>
                  <a:latin typeface="Open Sauce Bold"/>
                </a:rPr>
                <a:t>Implement end-to-end encryption for captured keystrokes, user authentication</a:t>
              </a:r>
            </a:p>
            <a:p>
              <a:pPr algn="ctr">
                <a:lnSpc>
                  <a:spcPts val="2989"/>
                </a:lnSpc>
              </a:pPr>
              <a:r>
                <a:rPr lang="en-US" sz="2299">
                  <a:solidFill>
                    <a:srgbClr val="FFFFFF"/>
                  </a:solidFill>
                  <a:latin typeface="Open Sauce Bold"/>
                </a:rPr>
                <a:t>mechanisms, role-based access control, secure storage, integrity checks,</a:t>
              </a:r>
            </a:p>
            <a:p>
              <a:pPr algn="ctr">
                <a:lnSpc>
                  <a:spcPts val="2989"/>
                </a:lnSpc>
              </a:pPr>
              <a:r>
                <a:rPr lang="en-US" sz="2299">
                  <a:solidFill>
                    <a:srgbClr val="FFFFFF"/>
                  </a:solidFill>
                  <a:latin typeface="Open Sauce Bold"/>
                </a:rPr>
                <a:t>logging and auditing, anti-tampering measures, and secure communication</a:t>
              </a:r>
            </a:p>
            <a:p>
              <a:pPr algn="ctr">
                <a:lnSpc>
                  <a:spcPts val="2989"/>
                </a:lnSpc>
              </a:pPr>
              <a:r>
                <a:rPr lang="en-US" sz="2299">
                  <a:solidFill>
                    <a:srgbClr val="FFFFFF"/>
                  </a:solidFill>
                  <a:latin typeface="Open Sauce Bold"/>
                </a:rPr>
                <a:t>channels to safeguard against potential threats and ensure the integrity and</a:t>
              </a:r>
            </a:p>
            <a:p>
              <a:pPr algn="ctr" marL="0" indent="0" lvl="0">
                <a:lnSpc>
                  <a:spcPts val="2989"/>
                </a:lnSpc>
                <a:spcBef>
                  <a:spcPct val="0"/>
                </a:spcBef>
              </a:pPr>
              <a:r>
                <a:rPr lang="en-US" sz="2299">
                  <a:solidFill>
                    <a:srgbClr val="FFFFFF"/>
                  </a:solidFill>
                  <a:latin typeface="Open Sauce Bold"/>
                </a:rPr>
                <a:t>confidentiality of captured data.</a:t>
              </a:r>
            </a:p>
          </p:txBody>
        </p:sp>
      </p:grpSp>
      <p:grpSp>
        <p:nvGrpSpPr>
          <p:cNvPr name="Group 10" id="10"/>
          <p:cNvGrpSpPr/>
          <p:nvPr/>
        </p:nvGrpSpPr>
        <p:grpSpPr>
          <a:xfrm rot="0">
            <a:off x="16113923" y="9258300"/>
            <a:ext cx="327444" cy="32744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3" id="13"/>
          <p:cNvGrpSpPr/>
          <p:nvPr/>
        </p:nvGrpSpPr>
        <p:grpSpPr>
          <a:xfrm rot="0">
            <a:off x="15648108" y="9258300"/>
            <a:ext cx="327444" cy="32744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6" id="16"/>
          <p:cNvGrpSpPr/>
          <p:nvPr/>
        </p:nvGrpSpPr>
        <p:grpSpPr>
          <a:xfrm rot="0">
            <a:off x="15161723" y="9258300"/>
            <a:ext cx="327444" cy="32744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9" id="19"/>
          <p:cNvSpPr txBox="true"/>
          <p:nvPr/>
        </p:nvSpPr>
        <p:spPr>
          <a:xfrm rot="0">
            <a:off x="5094418" y="-95250"/>
            <a:ext cx="7751214" cy="924492"/>
          </a:xfrm>
          <a:prstGeom prst="rect">
            <a:avLst/>
          </a:prstGeom>
        </p:spPr>
        <p:txBody>
          <a:bodyPr anchor="t" rtlCol="false" tIns="0" lIns="0" bIns="0" rIns="0">
            <a:spAutoFit/>
          </a:bodyPr>
          <a:lstStyle/>
          <a:p>
            <a:pPr algn="ctr">
              <a:lnSpc>
                <a:spcPts val="7655"/>
              </a:lnSpc>
            </a:pPr>
            <a:r>
              <a:rPr lang="en-US" sz="5468">
                <a:solidFill>
                  <a:srgbClr val="FFFFFF"/>
                </a:solidFill>
                <a:latin typeface="Canva Sans Bold"/>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4046160" y="-339559"/>
            <a:ext cx="4743094" cy="11772679"/>
            <a:chOff x="0" y="0"/>
            <a:chExt cx="1149867" cy="2854048"/>
          </a:xfrm>
        </p:grpSpPr>
        <p:sp>
          <p:nvSpPr>
            <p:cNvPr name="Freeform 3" id="3"/>
            <p:cNvSpPr/>
            <p:nvPr/>
          </p:nvSpPr>
          <p:spPr>
            <a:xfrm flipH="false" flipV="false" rot="0">
              <a:off x="0" y="0"/>
              <a:ext cx="1149867" cy="2854048"/>
            </a:xfrm>
            <a:custGeom>
              <a:avLst/>
              <a:gdLst/>
              <a:ahLst/>
              <a:cxnLst/>
              <a:rect r="r" b="b" t="t" l="l"/>
              <a:pathLst>
                <a:path h="2854048" w="1149867">
                  <a:moveTo>
                    <a:pt x="70187" y="0"/>
                  </a:moveTo>
                  <a:lnTo>
                    <a:pt x="1079680" y="0"/>
                  </a:lnTo>
                  <a:cubicBezTo>
                    <a:pt x="1118443" y="0"/>
                    <a:pt x="1149867" y="31424"/>
                    <a:pt x="1149867" y="70187"/>
                  </a:cubicBezTo>
                  <a:lnTo>
                    <a:pt x="1149867" y="2783861"/>
                  </a:lnTo>
                  <a:cubicBezTo>
                    <a:pt x="1149867" y="2822624"/>
                    <a:pt x="1118443" y="2854048"/>
                    <a:pt x="1079680" y="2854048"/>
                  </a:cubicBezTo>
                  <a:lnTo>
                    <a:pt x="70187" y="2854048"/>
                  </a:lnTo>
                  <a:cubicBezTo>
                    <a:pt x="31424" y="2854048"/>
                    <a:pt x="0" y="2822624"/>
                    <a:pt x="0" y="2783861"/>
                  </a:cubicBezTo>
                  <a:lnTo>
                    <a:pt x="0" y="70187"/>
                  </a:lnTo>
                  <a:cubicBezTo>
                    <a:pt x="0" y="31424"/>
                    <a:pt x="31424" y="0"/>
                    <a:pt x="70187" y="0"/>
                  </a:cubicBezTo>
                  <a:close/>
                </a:path>
              </a:pathLst>
            </a:custGeom>
            <a:solidFill>
              <a:srgbClr val="106861"/>
            </a:solidFill>
            <a:ln cap="rnd">
              <a:noFill/>
              <a:prstDash val="solid"/>
              <a:round/>
            </a:ln>
          </p:spPr>
        </p:sp>
        <p:sp>
          <p:nvSpPr>
            <p:cNvPr name="TextBox 4" id="4"/>
            <p:cNvSpPr txBox="true"/>
            <p:nvPr/>
          </p:nvSpPr>
          <p:spPr>
            <a:xfrm>
              <a:off x="0" y="-19050"/>
              <a:ext cx="1149867" cy="287309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4046160" y="-339559"/>
            <a:ext cx="4521400" cy="6811477"/>
            <a:chOff x="0" y="0"/>
            <a:chExt cx="3286832" cy="4951603"/>
          </a:xfrm>
        </p:grpSpPr>
        <p:sp>
          <p:nvSpPr>
            <p:cNvPr name="Freeform 6" id="6"/>
            <p:cNvSpPr/>
            <p:nvPr/>
          </p:nvSpPr>
          <p:spPr>
            <a:xfrm flipH="false" flipV="false" rot="0">
              <a:off x="0" y="0"/>
              <a:ext cx="3286766" cy="4979162"/>
            </a:xfrm>
            <a:custGeom>
              <a:avLst/>
              <a:gdLst/>
              <a:ahLst/>
              <a:cxnLst/>
              <a:rect r="r" b="b" t="t" l="l"/>
              <a:pathLst>
                <a:path h="4979162" w="3286766">
                  <a:moveTo>
                    <a:pt x="151194" y="0"/>
                  </a:moveTo>
                  <a:cubicBezTo>
                    <a:pt x="68037" y="0"/>
                    <a:pt x="0" y="131445"/>
                    <a:pt x="0" y="292100"/>
                  </a:cubicBezTo>
                  <a:lnTo>
                    <a:pt x="0" y="3332480"/>
                  </a:lnTo>
                  <a:cubicBezTo>
                    <a:pt x="0" y="3493135"/>
                    <a:pt x="66460" y="3652520"/>
                    <a:pt x="147710" y="3686683"/>
                  </a:cubicBezTo>
                  <a:lnTo>
                    <a:pt x="3139056" y="4944999"/>
                  </a:lnTo>
                  <a:cubicBezTo>
                    <a:pt x="3220306" y="4979162"/>
                    <a:pt x="3286766" y="4875657"/>
                    <a:pt x="3286766" y="4715002"/>
                  </a:cubicBezTo>
                  <a:lnTo>
                    <a:pt x="3286766" y="292100"/>
                  </a:lnTo>
                  <a:cubicBezTo>
                    <a:pt x="3286766" y="131445"/>
                    <a:pt x="3218728" y="0"/>
                    <a:pt x="3135572" y="0"/>
                  </a:cubicBezTo>
                  <a:lnTo>
                    <a:pt x="151194" y="0"/>
                  </a:lnTo>
                  <a:close/>
                </a:path>
              </a:pathLst>
            </a:custGeom>
            <a:blipFill>
              <a:blip r:embed="rId2"/>
              <a:stretch>
                <a:fillRect l="-63058" t="0" r="-63058" b="0"/>
              </a:stretch>
            </a:blipFill>
          </p:spPr>
        </p:sp>
      </p:grpSp>
      <p:sp>
        <p:nvSpPr>
          <p:cNvPr name="Freeform 7" id="7"/>
          <p:cNvSpPr/>
          <p:nvPr/>
        </p:nvSpPr>
        <p:spPr>
          <a:xfrm flipH="false" flipV="false" rot="0">
            <a:off x="10334905" y="5642237"/>
            <a:ext cx="2264637" cy="1659361"/>
          </a:xfrm>
          <a:custGeom>
            <a:avLst/>
            <a:gdLst/>
            <a:ahLst/>
            <a:cxnLst/>
            <a:rect r="r" b="b" t="t" l="l"/>
            <a:pathLst>
              <a:path h="1659361" w="2264637">
                <a:moveTo>
                  <a:pt x="0" y="0"/>
                </a:moveTo>
                <a:lnTo>
                  <a:pt x="2264637" y="0"/>
                </a:lnTo>
                <a:lnTo>
                  <a:pt x="2264637" y="1659362"/>
                </a:lnTo>
                <a:lnTo>
                  <a:pt x="0" y="1659362"/>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437882" y="435713"/>
            <a:ext cx="13013406" cy="9821144"/>
          </a:xfrm>
          <a:prstGeom prst="rect">
            <a:avLst/>
          </a:prstGeom>
        </p:spPr>
        <p:txBody>
          <a:bodyPr anchor="t" rtlCol="false" tIns="0" lIns="0" bIns="0" rIns="0">
            <a:spAutoFit/>
          </a:bodyPr>
          <a:lstStyle/>
          <a:p>
            <a:pPr>
              <a:lnSpc>
                <a:spcPts val="3730"/>
              </a:lnSpc>
            </a:pPr>
            <a:r>
              <a:rPr lang="en-US" sz="2503" spc="40">
                <a:solidFill>
                  <a:srgbClr val="191919"/>
                </a:solidFill>
                <a:latin typeface="Open Sauce Bold"/>
              </a:rPr>
              <a:t>Project Overview: </a:t>
            </a:r>
            <a:r>
              <a:rPr lang="en-US" sz="2503" spc="40">
                <a:solidFill>
                  <a:srgbClr val="191919"/>
                </a:solidFill>
                <a:latin typeface="Open Sauce"/>
              </a:rPr>
              <a:t>Keylogger Implementation with Python and JSON</a:t>
            </a:r>
          </a:p>
          <a:p>
            <a:pPr marL="454253" indent="-227127" lvl="1">
              <a:lnSpc>
                <a:spcPts val="3134"/>
              </a:lnSpc>
              <a:buAutoNum type="arabicPeriod" startAt="1"/>
            </a:pPr>
            <a:r>
              <a:rPr lang="en-US" sz="2103" spc="33">
                <a:solidFill>
                  <a:srgbClr val="191919"/>
                </a:solidFill>
                <a:latin typeface="Open Sauce Semi-Bold"/>
              </a:rPr>
              <a:t>Introduction:</a:t>
            </a:r>
            <a:r>
              <a:rPr lang="en-US" sz="2103" spc="33">
                <a:solidFill>
                  <a:srgbClr val="191919"/>
                </a:solidFill>
                <a:latin typeface="Open Sauce"/>
              </a:rPr>
              <a:t> The project aims to develop a keylogger application using Python programming language. The keylogger will capture keystrokes made by the user and store them in a JSON format using the jsonlib module. This project can serve educational purposes or be used responsibly for monitoring activities on a computer system.</a:t>
            </a:r>
          </a:p>
          <a:p>
            <a:pPr marL="454253" indent="-227127" lvl="1">
              <a:lnSpc>
                <a:spcPts val="3134"/>
              </a:lnSpc>
              <a:buAutoNum type="arabicPeriod" startAt="1"/>
            </a:pPr>
            <a:r>
              <a:rPr lang="en-US" sz="2103" spc="33">
                <a:solidFill>
                  <a:srgbClr val="191919"/>
                </a:solidFill>
                <a:latin typeface="Open Sauce Semi-Bold"/>
              </a:rPr>
              <a:t>Key Features:</a:t>
            </a:r>
          </a:p>
          <a:p>
            <a:pPr marL="908506" indent="-302835" lvl="2">
              <a:lnSpc>
                <a:spcPts val="3134"/>
              </a:lnSpc>
              <a:buFont typeface="Arial"/>
              <a:buChar char="⚬"/>
            </a:pPr>
            <a:r>
              <a:rPr lang="en-US" sz="2103" spc="33">
                <a:solidFill>
                  <a:srgbClr val="191919"/>
                </a:solidFill>
                <a:latin typeface="Open Sauce"/>
              </a:rPr>
              <a:t>Capture keystrokes: The keylogger will intercept and record all keystrokes made by the user.</a:t>
            </a:r>
          </a:p>
          <a:p>
            <a:pPr marL="908506" indent="-302835" lvl="2">
              <a:lnSpc>
                <a:spcPts val="3134"/>
              </a:lnSpc>
              <a:buFont typeface="Arial"/>
              <a:buChar char="⚬"/>
            </a:pPr>
            <a:r>
              <a:rPr lang="en-US" sz="2103" spc="33">
                <a:solidFill>
                  <a:srgbClr val="191919"/>
                </a:solidFill>
                <a:latin typeface="Open Sauce"/>
              </a:rPr>
              <a:t>Store data in JSON format: The captured keystrokes will be stored in a JSON file for easy parsing and analysis.</a:t>
            </a:r>
          </a:p>
          <a:p>
            <a:pPr marL="908506" indent="-302835" lvl="2">
              <a:lnSpc>
                <a:spcPts val="3134"/>
              </a:lnSpc>
              <a:buFont typeface="Arial"/>
              <a:buChar char="⚬"/>
            </a:pPr>
            <a:r>
              <a:rPr lang="en-US" sz="2103" spc="33">
                <a:solidFill>
                  <a:srgbClr val="191919"/>
                </a:solidFill>
                <a:latin typeface="Open Sauce"/>
              </a:rPr>
              <a:t>Stealth mode: The keylogger will run discreetly in the background without the user's knowledge.</a:t>
            </a:r>
          </a:p>
          <a:p>
            <a:pPr marL="908506" indent="-302835" lvl="2">
              <a:lnSpc>
                <a:spcPts val="3134"/>
              </a:lnSpc>
              <a:buFont typeface="Arial"/>
              <a:buChar char="⚬"/>
            </a:pPr>
            <a:r>
              <a:rPr lang="en-US" sz="2103" spc="33">
                <a:solidFill>
                  <a:srgbClr val="191919"/>
                </a:solidFill>
                <a:latin typeface="Open Sauce"/>
              </a:rPr>
              <a:t>Start/Stop functionality: Users can start and stop the keylogger as per their requirement.</a:t>
            </a:r>
          </a:p>
          <a:p>
            <a:pPr marL="454253" indent="-227127" lvl="1">
              <a:lnSpc>
                <a:spcPts val="3134"/>
              </a:lnSpc>
              <a:buAutoNum type="arabicPeriod" startAt="1"/>
            </a:pPr>
            <a:r>
              <a:rPr lang="en-US" sz="2103" spc="33">
                <a:solidFill>
                  <a:srgbClr val="191919"/>
                </a:solidFill>
                <a:latin typeface="Open Sauce Semi-Bold"/>
              </a:rPr>
              <a:t>Technologies Used:</a:t>
            </a:r>
          </a:p>
          <a:p>
            <a:pPr marL="908506" indent="-302835" lvl="2">
              <a:lnSpc>
                <a:spcPts val="3134"/>
              </a:lnSpc>
              <a:buFont typeface="Arial"/>
              <a:buChar char="⚬"/>
            </a:pPr>
            <a:r>
              <a:rPr lang="en-US" sz="2103" spc="33">
                <a:solidFill>
                  <a:srgbClr val="191919"/>
                </a:solidFill>
                <a:latin typeface="Open Sauce"/>
              </a:rPr>
              <a:t>Python: Programming language used for development.</a:t>
            </a:r>
          </a:p>
          <a:p>
            <a:pPr marL="908506" indent="-302835" lvl="2">
              <a:lnSpc>
                <a:spcPts val="3134"/>
              </a:lnSpc>
              <a:buFont typeface="Arial"/>
              <a:buChar char="⚬"/>
            </a:pPr>
            <a:r>
              <a:rPr lang="en-US" sz="2103" spc="33">
                <a:solidFill>
                  <a:srgbClr val="191919"/>
                </a:solidFill>
                <a:latin typeface="Open Sauce"/>
              </a:rPr>
              <a:t>jsonlib: Python module used for handling JSON data.</a:t>
            </a:r>
          </a:p>
          <a:p>
            <a:pPr marL="908506" indent="-302835" lvl="2">
              <a:lnSpc>
                <a:spcPts val="3134"/>
              </a:lnSpc>
              <a:buFont typeface="Arial"/>
              <a:buChar char="⚬"/>
            </a:pPr>
            <a:r>
              <a:rPr lang="en-US" sz="2103" spc="33">
                <a:solidFill>
                  <a:srgbClr val="191919"/>
                </a:solidFill>
                <a:latin typeface="Open Sauce"/>
              </a:rPr>
              <a:t>Platform-specific libraries for handling keyboard input (e.g., </a:t>
            </a:r>
            <a:r>
              <a:rPr lang="en-US" sz="2103" spc="33">
                <a:solidFill>
                  <a:srgbClr val="191919"/>
                </a:solidFill>
                <a:latin typeface="Open Sauce Semi-Bold"/>
              </a:rPr>
              <a:t>pyHook</a:t>
            </a:r>
            <a:r>
              <a:rPr lang="en-US" sz="2103" spc="33">
                <a:solidFill>
                  <a:srgbClr val="191919"/>
                </a:solidFill>
                <a:latin typeface="Open Sauce"/>
              </a:rPr>
              <a:t> on Windows, </a:t>
            </a:r>
            <a:r>
              <a:rPr lang="en-US" sz="2103" spc="33">
                <a:solidFill>
                  <a:srgbClr val="191919"/>
                </a:solidFill>
                <a:latin typeface="Open Sauce Semi-Bold"/>
              </a:rPr>
              <a:t>pynput</a:t>
            </a:r>
            <a:r>
              <a:rPr lang="en-US" sz="2103" spc="33">
                <a:solidFill>
                  <a:srgbClr val="191919"/>
                </a:solidFill>
                <a:latin typeface="Open Sauce"/>
              </a:rPr>
              <a:t> on cross-platform).</a:t>
            </a:r>
          </a:p>
          <a:p>
            <a:pPr marL="454253" indent="-227127" lvl="1">
              <a:lnSpc>
                <a:spcPts val="3134"/>
              </a:lnSpc>
              <a:buAutoNum type="arabicPeriod" startAt="1"/>
            </a:pPr>
            <a:r>
              <a:rPr lang="en-US" sz="2103" spc="33">
                <a:solidFill>
                  <a:srgbClr val="191919"/>
                </a:solidFill>
                <a:latin typeface="Open Sauce Semi-Bold"/>
              </a:rPr>
              <a:t>Project Structure:</a:t>
            </a:r>
          </a:p>
          <a:p>
            <a:pPr marL="908506" indent="-302835" lvl="2">
              <a:lnSpc>
                <a:spcPts val="3134"/>
              </a:lnSpc>
              <a:buFont typeface="Arial"/>
              <a:buChar char="⚬"/>
            </a:pPr>
            <a:r>
              <a:rPr lang="en-US" sz="2103" spc="33">
                <a:solidFill>
                  <a:srgbClr val="191919"/>
                </a:solidFill>
                <a:latin typeface="Open Sauce Semi-Bold"/>
              </a:rPr>
              <a:t>keylogger.py</a:t>
            </a:r>
            <a:r>
              <a:rPr lang="en-US" sz="2103" spc="33">
                <a:solidFill>
                  <a:srgbClr val="191919"/>
                </a:solidFill>
                <a:latin typeface="Open Sauce"/>
              </a:rPr>
              <a:t>: Main Python script containing the keylogger implementation.</a:t>
            </a:r>
          </a:p>
          <a:p>
            <a:pPr marL="908506" indent="-302835" lvl="2">
              <a:lnSpc>
                <a:spcPts val="3134"/>
              </a:lnSpc>
              <a:buFont typeface="Arial"/>
              <a:buChar char="⚬"/>
            </a:pPr>
            <a:r>
              <a:rPr lang="en-US" sz="2103" spc="33">
                <a:solidFill>
                  <a:srgbClr val="191919"/>
                </a:solidFill>
                <a:latin typeface="Open Sauce Semi-Bold"/>
              </a:rPr>
              <a:t>config.json</a:t>
            </a:r>
            <a:r>
              <a:rPr lang="en-US" sz="2103" spc="33">
                <a:solidFill>
                  <a:srgbClr val="191919"/>
                </a:solidFill>
                <a:latin typeface="Open Sauce"/>
              </a:rPr>
              <a:t>: Configuration file to store settings such as the output file path and logging interval.</a:t>
            </a:r>
          </a:p>
          <a:p>
            <a:pPr marL="908506" indent="-302835" lvl="2">
              <a:lnSpc>
                <a:spcPts val="3134"/>
              </a:lnSpc>
              <a:buFont typeface="Arial"/>
              <a:buChar char="⚬"/>
            </a:pPr>
            <a:r>
              <a:rPr lang="en-US" sz="2103" spc="33">
                <a:solidFill>
                  <a:srgbClr val="191919"/>
                </a:solidFill>
                <a:latin typeface="Open Sauce Semi-Bold"/>
              </a:rPr>
              <a:t>requirements.txt</a:t>
            </a:r>
            <a:r>
              <a:rPr lang="en-US" sz="2103" spc="33">
                <a:solidFill>
                  <a:srgbClr val="191919"/>
                </a:solidFill>
                <a:latin typeface="Open Sauce"/>
              </a:rPr>
              <a:t>: File listing all required Python dependencies.</a:t>
            </a:r>
          </a:p>
          <a:p>
            <a:pPr marL="908506" indent="-302835" lvl="2">
              <a:lnSpc>
                <a:spcPts val="3134"/>
              </a:lnSpc>
              <a:buFont typeface="Arial"/>
              <a:buChar char="⚬"/>
            </a:pPr>
            <a:r>
              <a:rPr lang="en-US" sz="2103" spc="33">
                <a:solidFill>
                  <a:srgbClr val="191919"/>
                </a:solidFill>
                <a:latin typeface="Open Sauce Semi-Bold"/>
              </a:rPr>
              <a:t>README.md</a:t>
            </a:r>
            <a:r>
              <a:rPr lang="en-US" sz="2103" spc="33">
                <a:solidFill>
                  <a:srgbClr val="191919"/>
                </a:solidFill>
                <a:latin typeface="Open Sauce"/>
              </a:rPr>
              <a:t>: Documentation containing instructions for setup and usage.</a:t>
            </a:r>
          </a:p>
          <a:p>
            <a:pPr marL="0" indent="0" lvl="0">
              <a:lnSpc>
                <a:spcPts val="313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4046160" y="-339559"/>
            <a:ext cx="4743094" cy="11772679"/>
            <a:chOff x="0" y="0"/>
            <a:chExt cx="1149867" cy="2854048"/>
          </a:xfrm>
        </p:grpSpPr>
        <p:sp>
          <p:nvSpPr>
            <p:cNvPr name="Freeform 3" id="3"/>
            <p:cNvSpPr/>
            <p:nvPr/>
          </p:nvSpPr>
          <p:spPr>
            <a:xfrm flipH="false" flipV="false" rot="0">
              <a:off x="0" y="0"/>
              <a:ext cx="1149867" cy="2854048"/>
            </a:xfrm>
            <a:custGeom>
              <a:avLst/>
              <a:gdLst/>
              <a:ahLst/>
              <a:cxnLst/>
              <a:rect r="r" b="b" t="t" l="l"/>
              <a:pathLst>
                <a:path h="2854048" w="1149867">
                  <a:moveTo>
                    <a:pt x="70187" y="0"/>
                  </a:moveTo>
                  <a:lnTo>
                    <a:pt x="1079680" y="0"/>
                  </a:lnTo>
                  <a:cubicBezTo>
                    <a:pt x="1118443" y="0"/>
                    <a:pt x="1149867" y="31424"/>
                    <a:pt x="1149867" y="70187"/>
                  </a:cubicBezTo>
                  <a:lnTo>
                    <a:pt x="1149867" y="2783861"/>
                  </a:lnTo>
                  <a:cubicBezTo>
                    <a:pt x="1149867" y="2822624"/>
                    <a:pt x="1118443" y="2854048"/>
                    <a:pt x="1079680" y="2854048"/>
                  </a:cubicBezTo>
                  <a:lnTo>
                    <a:pt x="70187" y="2854048"/>
                  </a:lnTo>
                  <a:cubicBezTo>
                    <a:pt x="31424" y="2854048"/>
                    <a:pt x="0" y="2822624"/>
                    <a:pt x="0" y="2783861"/>
                  </a:cubicBezTo>
                  <a:lnTo>
                    <a:pt x="0" y="70187"/>
                  </a:lnTo>
                  <a:cubicBezTo>
                    <a:pt x="0" y="31424"/>
                    <a:pt x="31424" y="0"/>
                    <a:pt x="70187" y="0"/>
                  </a:cubicBezTo>
                  <a:close/>
                </a:path>
              </a:pathLst>
            </a:custGeom>
            <a:solidFill>
              <a:srgbClr val="106861"/>
            </a:solidFill>
            <a:ln cap="rnd">
              <a:noFill/>
              <a:prstDash val="solid"/>
              <a:round/>
            </a:ln>
          </p:spPr>
        </p:sp>
        <p:sp>
          <p:nvSpPr>
            <p:cNvPr name="TextBox 4" id="4"/>
            <p:cNvSpPr txBox="true"/>
            <p:nvPr/>
          </p:nvSpPr>
          <p:spPr>
            <a:xfrm>
              <a:off x="0" y="-19050"/>
              <a:ext cx="1149867" cy="287309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4046160" y="-339559"/>
            <a:ext cx="4521400" cy="6811477"/>
            <a:chOff x="0" y="0"/>
            <a:chExt cx="3286832" cy="4951603"/>
          </a:xfrm>
        </p:grpSpPr>
        <p:sp>
          <p:nvSpPr>
            <p:cNvPr name="Freeform 6" id="6"/>
            <p:cNvSpPr/>
            <p:nvPr/>
          </p:nvSpPr>
          <p:spPr>
            <a:xfrm flipH="false" flipV="false" rot="0">
              <a:off x="0" y="0"/>
              <a:ext cx="3286766" cy="4979162"/>
            </a:xfrm>
            <a:custGeom>
              <a:avLst/>
              <a:gdLst/>
              <a:ahLst/>
              <a:cxnLst/>
              <a:rect r="r" b="b" t="t" l="l"/>
              <a:pathLst>
                <a:path h="4979162" w="3286766">
                  <a:moveTo>
                    <a:pt x="151194" y="0"/>
                  </a:moveTo>
                  <a:cubicBezTo>
                    <a:pt x="68037" y="0"/>
                    <a:pt x="0" y="131445"/>
                    <a:pt x="0" y="292100"/>
                  </a:cubicBezTo>
                  <a:lnTo>
                    <a:pt x="0" y="3332480"/>
                  </a:lnTo>
                  <a:cubicBezTo>
                    <a:pt x="0" y="3493135"/>
                    <a:pt x="66460" y="3652520"/>
                    <a:pt x="147710" y="3686683"/>
                  </a:cubicBezTo>
                  <a:lnTo>
                    <a:pt x="3139056" y="4944999"/>
                  </a:lnTo>
                  <a:cubicBezTo>
                    <a:pt x="3220306" y="4979162"/>
                    <a:pt x="3286766" y="4875657"/>
                    <a:pt x="3286766" y="4715002"/>
                  </a:cubicBezTo>
                  <a:lnTo>
                    <a:pt x="3286766" y="292100"/>
                  </a:lnTo>
                  <a:cubicBezTo>
                    <a:pt x="3286766" y="131445"/>
                    <a:pt x="3218728" y="0"/>
                    <a:pt x="3135572" y="0"/>
                  </a:cubicBezTo>
                  <a:lnTo>
                    <a:pt x="151194" y="0"/>
                  </a:lnTo>
                  <a:close/>
                </a:path>
              </a:pathLst>
            </a:custGeom>
            <a:blipFill>
              <a:blip r:embed="rId2"/>
              <a:stretch>
                <a:fillRect l="-63058" t="0" r="-63058" b="0"/>
              </a:stretch>
            </a:blipFill>
          </p:spPr>
        </p:sp>
      </p:grpSp>
      <p:sp>
        <p:nvSpPr>
          <p:cNvPr name="Freeform 7" id="7"/>
          <p:cNvSpPr/>
          <p:nvPr/>
        </p:nvSpPr>
        <p:spPr>
          <a:xfrm flipH="false" flipV="false" rot="0">
            <a:off x="10334905" y="5642237"/>
            <a:ext cx="2264637" cy="1659361"/>
          </a:xfrm>
          <a:custGeom>
            <a:avLst/>
            <a:gdLst/>
            <a:ahLst/>
            <a:cxnLst/>
            <a:rect r="r" b="b" t="t" l="l"/>
            <a:pathLst>
              <a:path h="1659361" w="2264637">
                <a:moveTo>
                  <a:pt x="0" y="0"/>
                </a:moveTo>
                <a:lnTo>
                  <a:pt x="2264637" y="0"/>
                </a:lnTo>
                <a:lnTo>
                  <a:pt x="2264637" y="1659362"/>
                </a:lnTo>
                <a:lnTo>
                  <a:pt x="0" y="1659362"/>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03936" y="362839"/>
            <a:ext cx="13150550" cy="9924161"/>
          </a:xfrm>
          <a:prstGeom prst="rect">
            <a:avLst/>
          </a:prstGeom>
        </p:spPr>
        <p:txBody>
          <a:bodyPr anchor="t" rtlCol="false" tIns="0" lIns="0" bIns="0" rIns="0">
            <a:spAutoFit/>
          </a:bodyPr>
          <a:lstStyle/>
          <a:p>
            <a:pPr>
              <a:lnSpc>
                <a:spcPts val="2733"/>
              </a:lnSpc>
            </a:pPr>
            <a:r>
              <a:rPr lang="en-US" sz="1834" spc="29">
                <a:solidFill>
                  <a:srgbClr val="191919"/>
                </a:solidFill>
                <a:latin typeface="Open Sauce Semi-Bold"/>
              </a:rPr>
              <a:t>5.Implementation Details:</a:t>
            </a:r>
          </a:p>
          <a:p>
            <a:pPr marL="792127" indent="-264042" lvl="2">
              <a:lnSpc>
                <a:spcPts val="2733"/>
              </a:lnSpc>
              <a:buFont typeface="Arial"/>
              <a:buChar char="⚬"/>
            </a:pPr>
            <a:r>
              <a:rPr lang="en-US" sz="1834" spc="29">
                <a:solidFill>
                  <a:srgbClr val="191919"/>
                </a:solidFill>
                <a:latin typeface="Open Sauce"/>
              </a:rPr>
              <a:t>Initialize the keylogger: The keylogger will be initialized upon executing the </a:t>
            </a:r>
            <a:r>
              <a:rPr lang="en-US" sz="1834" spc="29">
                <a:solidFill>
                  <a:srgbClr val="191919"/>
                </a:solidFill>
                <a:latin typeface="Open Sauce Semi-Bold"/>
              </a:rPr>
              <a:t>keylogger.py</a:t>
            </a:r>
            <a:r>
              <a:rPr lang="en-US" sz="1834" spc="29">
                <a:solidFill>
                  <a:srgbClr val="191919"/>
                </a:solidFill>
                <a:latin typeface="Open Sauce"/>
              </a:rPr>
              <a:t> script.</a:t>
            </a:r>
          </a:p>
          <a:p>
            <a:pPr marL="792127" indent="-264042" lvl="2">
              <a:lnSpc>
                <a:spcPts val="2733"/>
              </a:lnSpc>
              <a:buFont typeface="Arial"/>
              <a:buChar char="⚬"/>
            </a:pPr>
            <a:r>
              <a:rPr lang="en-US" sz="1834" spc="29">
                <a:solidFill>
                  <a:srgbClr val="191919"/>
                </a:solidFill>
                <a:latin typeface="Open Sauce"/>
              </a:rPr>
              <a:t>Capture keystrokes: The keylogger will listen for keystrokes using platform-specific libraries.</a:t>
            </a:r>
          </a:p>
          <a:p>
            <a:pPr marL="792127" indent="-264042" lvl="2">
              <a:lnSpc>
                <a:spcPts val="2733"/>
              </a:lnSpc>
              <a:buFont typeface="Arial"/>
              <a:buChar char="⚬"/>
            </a:pPr>
            <a:r>
              <a:rPr lang="en-US" sz="1834" spc="29">
                <a:solidFill>
                  <a:srgbClr val="191919"/>
                </a:solidFill>
                <a:latin typeface="Open Sauce"/>
              </a:rPr>
              <a:t>Store data in JSON format: Captured keystrokes will be stored in a JSON object with appropriate fields such as timestamp and keystroke data.</a:t>
            </a:r>
          </a:p>
          <a:p>
            <a:pPr marL="792127" indent="-264042" lvl="2">
              <a:lnSpc>
                <a:spcPts val="2733"/>
              </a:lnSpc>
              <a:buFont typeface="Arial"/>
              <a:buChar char="⚬"/>
            </a:pPr>
            <a:r>
              <a:rPr lang="en-US" sz="1834" spc="29">
                <a:solidFill>
                  <a:srgbClr val="191919"/>
                </a:solidFill>
                <a:latin typeface="Open Sauce"/>
              </a:rPr>
              <a:t>Periodic data storage: The keylogger will periodically save the captured keystrokes to the output JSON file.</a:t>
            </a:r>
          </a:p>
          <a:p>
            <a:pPr marL="792127" indent="-264042" lvl="2">
              <a:lnSpc>
                <a:spcPts val="2733"/>
              </a:lnSpc>
              <a:buFont typeface="Arial"/>
              <a:buChar char="⚬"/>
            </a:pPr>
            <a:r>
              <a:rPr lang="en-US" sz="1834" spc="29">
                <a:solidFill>
                  <a:srgbClr val="191919"/>
                </a:solidFill>
                <a:latin typeface="Open Sauce"/>
              </a:rPr>
              <a:t>Stealth mode: The keylogger will run silently in the background without displaying any user interface or notifications.</a:t>
            </a:r>
          </a:p>
          <a:p>
            <a:pPr marL="792127" indent="-264042" lvl="2">
              <a:lnSpc>
                <a:spcPts val="2733"/>
              </a:lnSpc>
              <a:buFont typeface="Arial"/>
              <a:buChar char="⚬"/>
            </a:pPr>
            <a:r>
              <a:rPr lang="en-US" sz="1834" spc="29">
                <a:solidFill>
                  <a:srgbClr val="191919"/>
                </a:solidFill>
                <a:latin typeface="Open Sauce"/>
              </a:rPr>
              <a:t>Start/Stop functionality: Users can start and stop the keylogger using predefined key combinations or through a command-line interface.</a:t>
            </a:r>
          </a:p>
          <a:p>
            <a:pPr>
              <a:lnSpc>
                <a:spcPts val="2733"/>
              </a:lnSpc>
            </a:pPr>
            <a:r>
              <a:rPr lang="en-US" sz="1834" spc="29">
                <a:solidFill>
                  <a:srgbClr val="191919"/>
                </a:solidFill>
                <a:latin typeface="Open Sauce"/>
              </a:rPr>
              <a:t>6.</a:t>
            </a:r>
            <a:r>
              <a:rPr lang="en-US" sz="1834" spc="29">
                <a:solidFill>
                  <a:srgbClr val="191919"/>
                </a:solidFill>
                <a:latin typeface="Open Sauce Semi-Bold"/>
              </a:rPr>
              <a:t>Security and Privacy Considerations:</a:t>
            </a:r>
          </a:p>
          <a:p>
            <a:pPr marL="792127" indent="-264042" lvl="2">
              <a:lnSpc>
                <a:spcPts val="2733"/>
              </a:lnSpc>
              <a:buFont typeface="Arial"/>
              <a:buChar char="⚬"/>
            </a:pPr>
            <a:r>
              <a:rPr lang="en-US" sz="1834" spc="29">
                <a:solidFill>
                  <a:srgbClr val="191919"/>
                </a:solidFill>
                <a:latin typeface="Open Sauce"/>
              </a:rPr>
              <a:t>Ensure the keylogger is used responsibly and legally.</a:t>
            </a:r>
          </a:p>
          <a:p>
            <a:pPr marL="792127" indent="-264042" lvl="2">
              <a:lnSpc>
                <a:spcPts val="2733"/>
              </a:lnSpc>
              <a:buFont typeface="Arial"/>
              <a:buChar char="⚬"/>
            </a:pPr>
            <a:r>
              <a:rPr lang="en-US" sz="1834" spc="29">
                <a:solidFill>
                  <a:srgbClr val="191919"/>
                </a:solidFill>
                <a:latin typeface="Open Sauce"/>
              </a:rPr>
              <a:t>Users should be aware that their keystrokes are being logged.</a:t>
            </a:r>
          </a:p>
          <a:p>
            <a:pPr marL="792127" indent="-264042" lvl="2">
              <a:lnSpc>
                <a:spcPts val="2733"/>
              </a:lnSpc>
              <a:buFont typeface="Arial"/>
              <a:buChar char="⚬"/>
            </a:pPr>
            <a:r>
              <a:rPr lang="en-US" sz="1834" spc="29">
                <a:solidFill>
                  <a:srgbClr val="191919"/>
                </a:solidFill>
                <a:latin typeface="Open Sauce"/>
              </a:rPr>
              <a:t>Implement measures to secure the output JSON file to prevent unauthorized access.</a:t>
            </a:r>
          </a:p>
          <a:p>
            <a:pPr>
              <a:lnSpc>
                <a:spcPts val="2733"/>
              </a:lnSpc>
            </a:pPr>
            <a:r>
              <a:rPr lang="en-US" sz="1834" spc="29">
                <a:solidFill>
                  <a:srgbClr val="191919"/>
                </a:solidFill>
                <a:latin typeface="Open Sauce"/>
              </a:rPr>
              <a:t>7.</a:t>
            </a:r>
            <a:r>
              <a:rPr lang="en-US" sz="1834" spc="29">
                <a:solidFill>
                  <a:srgbClr val="191919"/>
                </a:solidFill>
                <a:latin typeface="Open Sauce Semi-Bold"/>
              </a:rPr>
              <a:t>Usage:</a:t>
            </a:r>
          </a:p>
          <a:p>
            <a:pPr marL="792127" indent="-264042" lvl="2">
              <a:lnSpc>
                <a:spcPts val="2733"/>
              </a:lnSpc>
              <a:buFont typeface="Arial"/>
              <a:buChar char="⚬"/>
            </a:pPr>
            <a:r>
              <a:rPr lang="en-US" sz="1834" spc="29">
                <a:solidFill>
                  <a:srgbClr val="191919"/>
                </a:solidFill>
                <a:latin typeface="Open Sauce"/>
              </a:rPr>
              <a:t>Clone the repository and install dependencies listed in </a:t>
            </a:r>
            <a:r>
              <a:rPr lang="en-US" sz="1834" spc="29">
                <a:solidFill>
                  <a:srgbClr val="191919"/>
                </a:solidFill>
                <a:latin typeface="Open Sauce Semi-Bold"/>
              </a:rPr>
              <a:t>requirements.txt</a:t>
            </a:r>
            <a:r>
              <a:rPr lang="en-US" sz="1834" spc="29">
                <a:solidFill>
                  <a:srgbClr val="191919"/>
                </a:solidFill>
                <a:latin typeface="Open Sauce"/>
              </a:rPr>
              <a:t>.</a:t>
            </a:r>
          </a:p>
          <a:p>
            <a:pPr marL="792127" indent="-264042" lvl="2">
              <a:lnSpc>
                <a:spcPts val="2733"/>
              </a:lnSpc>
              <a:buFont typeface="Arial"/>
              <a:buChar char="⚬"/>
            </a:pPr>
            <a:r>
              <a:rPr lang="en-US" sz="1834" spc="29">
                <a:solidFill>
                  <a:srgbClr val="191919"/>
                </a:solidFill>
                <a:latin typeface="Open Sauce"/>
              </a:rPr>
              <a:t>Configure settings in </a:t>
            </a:r>
            <a:r>
              <a:rPr lang="en-US" sz="1834" spc="29">
                <a:solidFill>
                  <a:srgbClr val="191919"/>
                </a:solidFill>
                <a:latin typeface="Open Sauce Semi-Bold"/>
              </a:rPr>
              <a:t>config.json</a:t>
            </a:r>
            <a:r>
              <a:rPr lang="en-US" sz="1834" spc="29">
                <a:solidFill>
                  <a:srgbClr val="191919"/>
                </a:solidFill>
                <a:latin typeface="Open Sauce"/>
              </a:rPr>
              <a:t> such as the output file path and logging interval.</a:t>
            </a:r>
          </a:p>
          <a:p>
            <a:pPr marL="792127" indent="-264042" lvl="2">
              <a:lnSpc>
                <a:spcPts val="2733"/>
              </a:lnSpc>
              <a:buFont typeface="Arial"/>
              <a:buChar char="⚬"/>
            </a:pPr>
            <a:r>
              <a:rPr lang="en-US" sz="1834" spc="29">
                <a:solidFill>
                  <a:srgbClr val="191919"/>
                </a:solidFill>
                <a:latin typeface="Open Sauce"/>
              </a:rPr>
              <a:t>Execute </a:t>
            </a:r>
            <a:r>
              <a:rPr lang="en-US" sz="1834" spc="29">
                <a:solidFill>
                  <a:srgbClr val="191919"/>
                </a:solidFill>
                <a:latin typeface="Open Sauce Semi-Bold"/>
              </a:rPr>
              <a:t>keylogger.py</a:t>
            </a:r>
            <a:r>
              <a:rPr lang="en-US" sz="1834" spc="29">
                <a:solidFill>
                  <a:srgbClr val="191919"/>
                </a:solidFill>
                <a:latin typeface="Open Sauce"/>
              </a:rPr>
              <a:t> to start the keylogger.</a:t>
            </a:r>
          </a:p>
          <a:p>
            <a:pPr marL="792127" indent="-264042" lvl="2">
              <a:lnSpc>
                <a:spcPts val="2733"/>
              </a:lnSpc>
              <a:buFont typeface="Arial"/>
              <a:buChar char="⚬"/>
            </a:pPr>
            <a:r>
              <a:rPr lang="en-US" sz="1834" spc="29">
                <a:solidFill>
                  <a:srgbClr val="191919"/>
                </a:solidFill>
                <a:latin typeface="Open Sauce"/>
              </a:rPr>
              <a:t>Monitor the output JSON file for captured keystrokes.</a:t>
            </a:r>
          </a:p>
          <a:p>
            <a:pPr>
              <a:lnSpc>
                <a:spcPts val="2733"/>
              </a:lnSpc>
            </a:pPr>
            <a:r>
              <a:rPr lang="en-US" sz="1834" spc="29">
                <a:solidFill>
                  <a:srgbClr val="191919"/>
                </a:solidFill>
                <a:latin typeface="Open Sauce"/>
              </a:rPr>
              <a:t>8.</a:t>
            </a:r>
            <a:r>
              <a:rPr lang="en-US" sz="1834" spc="29">
                <a:solidFill>
                  <a:srgbClr val="191919"/>
                </a:solidFill>
                <a:latin typeface="Open Sauce Semi-Bold"/>
              </a:rPr>
              <a:t>Future Enhancements:</a:t>
            </a:r>
          </a:p>
          <a:p>
            <a:pPr marL="792127" indent="-264042" lvl="2">
              <a:lnSpc>
                <a:spcPts val="2733"/>
              </a:lnSpc>
              <a:buFont typeface="Arial"/>
              <a:buChar char="⚬"/>
            </a:pPr>
            <a:r>
              <a:rPr lang="en-US" sz="1834" spc="29">
                <a:solidFill>
                  <a:srgbClr val="191919"/>
                </a:solidFill>
                <a:latin typeface="Open Sauce"/>
              </a:rPr>
              <a:t>Implement encryption for the output JSON file to enhance security.</a:t>
            </a:r>
          </a:p>
          <a:p>
            <a:pPr marL="792127" indent="-264042" lvl="2">
              <a:lnSpc>
                <a:spcPts val="2733"/>
              </a:lnSpc>
              <a:buFont typeface="Arial"/>
              <a:buChar char="⚬"/>
            </a:pPr>
            <a:r>
              <a:rPr lang="en-US" sz="1834" spc="29">
                <a:solidFill>
                  <a:srgbClr val="191919"/>
                </a:solidFill>
                <a:latin typeface="Open Sauce"/>
              </a:rPr>
              <a:t>Add functionality for remote data retrieval.</a:t>
            </a:r>
          </a:p>
          <a:p>
            <a:pPr marL="792127" indent="-264042" lvl="2">
              <a:lnSpc>
                <a:spcPts val="2733"/>
              </a:lnSpc>
              <a:buFont typeface="Arial"/>
              <a:buChar char="⚬"/>
            </a:pPr>
            <a:r>
              <a:rPr lang="en-US" sz="1834" spc="29">
                <a:solidFill>
                  <a:srgbClr val="191919"/>
                </a:solidFill>
                <a:latin typeface="Open Sauce"/>
              </a:rPr>
              <a:t>Improve compatibility with different operating systems.</a:t>
            </a:r>
          </a:p>
          <a:p>
            <a:pPr marL="792127" indent="-264042" lvl="2">
              <a:lnSpc>
                <a:spcPts val="2733"/>
              </a:lnSpc>
              <a:buFont typeface="Arial"/>
              <a:buChar char="⚬"/>
            </a:pPr>
            <a:r>
              <a:rPr lang="en-US" sz="1834" spc="29">
                <a:solidFill>
                  <a:srgbClr val="191919"/>
                </a:solidFill>
                <a:latin typeface="Open Sauce"/>
              </a:rPr>
              <a:t>Enhance stealth mode capabilities to avoid detection by antivirus software.</a:t>
            </a:r>
          </a:p>
          <a:p>
            <a:pPr>
              <a:lnSpc>
                <a:spcPts val="2733"/>
              </a:lnSpc>
            </a:pPr>
            <a:r>
              <a:rPr lang="en-US" sz="1834" spc="29">
                <a:solidFill>
                  <a:srgbClr val="191919"/>
                </a:solidFill>
                <a:latin typeface="Open Sauce"/>
              </a:rPr>
              <a:t>9.</a:t>
            </a:r>
            <a:r>
              <a:rPr lang="en-US" sz="1834" spc="29">
                <a:solidFill>
                  <a:srgbClr val="191919"/>
                </a:solidFill>
                <a:latin typeface="Open Sauce Semi-Bold"/>
              </a:rPr>
              <a:t>Conclusion:</a:t>
            </a:r>
            <a:r>
              <a:rPr lang="en-US" sz="1834" spc="29">
                <a:solidFill>
                  <a:srgbClr val="191919"/>
                </a:solidFill>
                <a:latin typeface="Open Sauce"/>
              </a:rPr>
              <a:t> The keylogger project provides a practical implementation of capturing keystrokes using Python and storing them in a JSON format. By adhering to ethical guidelines and legal considerations, this project can be used for educational purposes or as a tool for monitoring computer activities.</a:t>
            </a:r>
          </a:p>
          <a:p>
            <a:pPr>
              <a:lnSpc>
                <a:spcPts val="273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49149" y="588232"/>
            <a:ext cx="6064231" cy="795212"/>
          </a:xfrm>
          <a:prstGeom prst="rect">
            <a:avLst/>
          </a:prstGeom>
        </p:spPr>
        <p:txBody>
          <a:bodyPr anchor="t" rtlCol="false" tIns="0" lIns="0" bIns="0" rIns="0">
            <a:spAutoFit/>
          </a:bodyPr>
          <a:lstStyle/>
          <a:p>
            <a:pPr algn="l" marL="0" indent="0" lvl="0">
              <a:lnSpc>
                <a:spcPts val="6569"/>
              </a:lnSpc>
              <a:spcBef>
                <a:spcPct val="0"/>
              </a:spcBef>
            </a:pPr>
            <a:r>
              <a:rPr lang="en-US" sz="4692" spc="-93">
                <a:solidFill>
                  <a:srgbClr val="191919"/>
                </a:solidFill>
                <a:latin typeface="Open Sauce Bold"/>
              </a:rPr>
              <a:t>End User</a:t>
            </a:r>
          </a:p>
        </p:txBody>
      </p:sp>
      <p:grpSp>
        <p:nvGrpSpPr>
          <p:cNvPr name="Group 3" id="3"/>
          <p:cNvGrpSpPr/>
          <p:nvPr/>
        </p:nvGrpSpPr>
        <p:grpSpPr>
          <a:xfrm rot="0">
            <a:off x="-1997137" y="7075637"/>
            <a:ext cx="5578401" cy="557840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6" id="6"/>
          <p:cNvGrpSpPr/>
          <p:nvPr/>
        </p:nvGrpSpPr>
        <p:grpSpPr>
          <a:xfrm rot="0">
            <a:off x="3684175" y="7005833"/>
            <a:ext cx="452472" cy="45247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9" id="9"/>
          <p:cNvGrpSpPr/>
          <p:nvPr/>
        </p:nvGrpSpPr>
        <p:grpSpPr>
          <a:xfrm rot="0">
            <a:off x="15786953" y="-2501047"/>
            <a:ext cx="5002094" cy="50020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2" id="12"/>
          <p:cNvGrpSpPr/>
          <p:nvPr/>
        </p:nvGrpSpPr>
        <p:grpSpPr>
          <a:xfrm rot="0">
            <a:off x="4809335" y="8388753"/>
            <a:ext cx="1183417" cy="118341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5" id="15"/>
          <p:cNvGrpSpPr/>
          <p:nvPr/>
        </p:nvGrpSpPr>
        <p:grpSpPr>
          <a:xfrm rot="0">
            <a:off x="8361460" y="1204177"/>
            <a:ext cx="5948890" cy="7555193"/>
            <a:chOff x="0" y="0"/>
            <a:chExt cx="7931854" cy="10073591"/>
          </a:xfrm>
        </p:grpSpPr>
        <p:sp>
          <p:nvSpPr>
            <p:cNvPr name="Freeform 16" id="16"/>
            <p:cNvSpPr/>
            <p:nvPr/>
          </p:nvSpPr>
          <p:spPr>
            <a:xfrm flipH="false" flipV="false" rot="-10800000">
              <a:off x="960873" y="2692382"/>
              <a:ext cx="6838084" cy="508849"/>
            </a:xfrm>
            <a:custGeom>
              <a:avLst/>
              <a:gdLst/>
              <a:ahLst/>
              <a:cxnLst/>
              <a:rect r="r" b="b" t="t" l="l"/>
              <a:pathLst>
                <a:path h="508849" w="6838084">
                  <a:moveTo>
                    <a:pt x="0" y="0"/>
                  </a:moveTo>
                  <a:lnTo>
                    <a:pt x="6838085" y="0"/>
                  </a:lnTo>
                  <a:lnTo>
                    <a:pt x="6838085" y="508848"/>
                  </a:lnTo>
                  <a:lnTo>
                    <a:pt x="0" y="508848"/>
                  </a:lnTo>
                  <a:lnTo>
                    <a:pt x="0" y="0"/>
                  </a:lnTo>
                  <a:close/>
                </a:path>
              </a:pathLst>
            </a:custGeom>
            <a:blipFill>
              <a:blip r:embed="rId2">
                <a:alphaModFix amt="72000"/>
              </a:blip>
              <a:stretch>
                <a:fillRect l="0" t="0" r="0" b="-286352"/>
              </a:stretch>
            </a:blipFill>
          </p:spPr>
        </p:sp>
        <p:grpSp>
          <p:nvGrpSpPr>
            <p:cNvPr name="Group 17" id="17"/>
            <p:cNvGrpSpPr/>
            <p:nvPr/>
          </p:nvGrpSpPr>
          <p:grpSpPr>
            <a:xfrm rot="0">
              <a:off x="818685" y="0"/>
              <a:ext cx="7113168" cy="2781447"/>
              <a:chOff x="0" y="0"/>
              <a:chExt cx="1234628" cy="482774"/>
            </a:xfrm>
          </p:grpSpPr>
          <p:sp>
            <p:nvSpPr>
              <p:cNvPr name="Freeform 18" id="18"/>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19" id="19"/>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0" id="20"/>
            <p:cNvGrpSpPr/>
            <p:nvPr/>
          </p:nvGrpSpPr>
          <p:grpSpPr>
            <a:xfrm rot="0">
              <a:off x="0" y="603874"/>
              <a:ext cx="1637371" cy="1635352"/>
              <a:chOff x="0" y="0"/>
              <a:chExt cx="323431" cy="323032"/>
            </a:xfrm>
          </p:grpSpPr>
          <p:sp>
            <p:nvSpPr>
              <p:cNvPr name="Freeform 21" id="21"/>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22" id="22"/>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23" id="23"/>
            <p:cNvSpPr txBox="true"/>
            <p:nvPr/>
          </p:nvSpPr>
          <p:spPr>
            <a:xfrm rot="0">
              <a:off x="1703238" y="1009451"/>
              <a:ext cx="5577466" cy="1678123"/>
            </a:xfrm>
            <a:prstGeom prst="rect">
              <a:avLst/>
            </a:prstGeom>
          </p:spPr>
          <p:txBody>
            <a:bodyPr anchor="t" rtlCol="false" tIns="0" lIns="0" bIns="0" rIns="0">
              <a:spAutoFit/>
            </a:bodyPr>
            <a:lstStyle/>
            <a:p>
              <a:pPr marL="0" indent="0" lvl="0">
                <a:lnSpc>
                  <a:spcPts val="2065"/>
                </a:lnSpc>
                <a:spcBef>
                  <a:spcPct val="0"/>
                </a:spcBef>
              </a:pPr>
              <a:r>
                <a:rPr lang="en-US" sz="1613">
                  <a:solidFill>
                    <a:srgbClr val="231F20"/>
                  </a:solidFill>
                  <a:latin typeface="Open Sauce"/>
                </a:rPr>
                <a:t>Parental Control: Parents may use keyloggers to monitor their children's online activities, ensuring they are not engaging in harmful behavior or interacting with malicious individuals.</a:t>
              </a:r>
            </a:p>
          </p:txBody>
        </p:sp>
        <p:sp>
          <p:nvSpPr>
            <p:cNvPr name="TextBox 24" id="24"/>
            <p:cNvSpPr txBox="true"/>
            <p:nvPr/>
          </p:nvSpPr>
          <p:spPr>
            <a:xfrm rot="0">
              <a:off x="1813352" y="392786"/>
              <a:ext cx="5467352" cy="495112"/>
            </a:xfrm>
            <a:prstGeom prst="rect">
              <a:avLst/>
            </a:prstGeom>
          </p:spPr>
          <p:txBody>
            <a:bodyPr anchor="t" rtlCol="false" tIns="0" lIns="0" bIns="0" rIns="0">
              <a:spAutoFit/>
            </a:bodyPr>
            <a:lstStyle/>
            <a:p>
              <a:pPr marL="0" indent="0" lvl="0">
                <a:lnSpc>
                  <a:spcPts val="3017"/>
                </a:lnSpc>
                <a:spcBef>
                  <a:spcPct val="0"/>
                </a:spcBef>
              </a:pPr>
              <a:r>
                <a:rPr lang="en-US" sz="2357">
                  <a:solidFill>
                    <a:srgbClr val="333231"/>
                  </a:solidFill>
                  <a:latin typeface="Open Sauce Bold"/>
                </a:rPr>
                <a:t>parental control</a:t>
              </a:r>
            </a:p>
          </p:txBody>
        </p:sp>
        <p:sp>
          <p:nvSpPr>
            <p:cNvPr name="Freeform 25" id="25"/>
            <p:cNvSpPr/>
            <p:nvPr/>
          </p:nvSpPr>
          <p:spPr>
            <a:xfrm flipH="false" flipV="false" rot="-10800000">
              <a:off x="960873" y="6020612"/>
              <a:ext cx="6838084" cy="508849"/>
            </a:xfrm>
            <a:custGeom>
              <a:avLst/>
              <a:gdLst/>
              <a:ahLst/>
              <a:cxnLst/>
              <a:rect r="r" b="b" t="t" l="l"/>
              <a:pathLst>
                <a:path h="508849" w="6838084">
                  <a:moveTo>
                    <a:pt x="0" y="0"/>
                  </a:moveTo>
                  <a:lnTo>
                    <a:pt x="6838085" y="0"/>
                  </a:lnTo>
                  <a:lnTo>
                    <a:pt x="6838085" y="508849"/>
                  </a:lnTo>
                  <a:lnTo>
                    <a:pt x="0" y="508849"/>
                  </a:lnTo>
                  <a:lnTo>
                    <a:pt x="0" y="0"/>
                  </a:lnTo>
                  <a:close/>
                </a:path>
              </a:pathLst>
            </a:custGeom>
            <a:blipFill>
              <a:blip r:embed="rId2">
                <a:alphaModFix amt="72000"/>
              </a:blip>
              <a:stretch>
                <a:fillRect l="0" t="0" r="0" b="-286352"/>
              </a:stretch>
            </a:blipFill>
          </p:spPr>
        </p:sp>
        <p:grpSp>
          <p:nvGrpSpPr>
            <p:cNvPr name="Group 26" id="26"/>
            <p:cNvGrpSpPr/>
            <p:nvPr/>
          </p:nvGrpSpPr>
          <p:grpSpPr>
            <a:xfrm rot="0">
              <a:off x="818685" y="3328230"/>
              <a:ext cx="7113168" cy="2781447"/>
              <a:chOff x="0" y="0"/>
              <a:chExt cx="1234628" cy="482774"/>
            </a:xfrm>
          </p:grpSpPr>
          <p:sp>
            <p:nvSpPr>
              <p:cNvPr name="Freeform 27" id="27"/>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28" id="28"/>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9" id="29"/>
            <p:cNvGrpSpPr/>
            <p:nvPr/>
          </p:nvGrpSpPr>
          <p:grpSpPr>
            <a:xfrm rot="0">
              <a:off x="0" y="3932105"/>
              <a:ext cx="1637371" cy="1635352"/>
              <a:chOff x="0" y="0"/>
              <a:chExt cx="323431" cy="323032"/>
            </a:xfrm>
          </p:grpSpPr>
          <p:sp>
            <p:nvSpPr>
              <p:cNvPr name="Freeform 30" id="30"/>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31" id="31"/>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32" id="32"/>
            <p:cNvSpPr txBox="true"/>
            <p:nvPr/>
          </p:nvSpPr>
          <p:spPr>
            <a:xfrm rot="0">
              <a:off x="1828083" y="4194300"/>
              <a:ext cx="5103665" cy="1644262"/>
            </a:xfrm>
            <a:prstGeom prst="rect">
              <a:avLst/>
            </a:prstGeom>
          </p:spPr>
          <p:txBody>
            <a:bodyPr anchor="t" rtlCol="false" tIns="0" lIns="0" bIns="0" rIns="0">
              <a:spAutoFit/>
            </a:bodyPr>
            <a:lstStyle/>
            <a:p>
              <a:pPr marL="0" indent="0" lvl="0">
                <a:lnSpc>
                  <a:spcPts val="1692"/>
                </a:lnSpc>
                <a:spcBef>
                  <a:spcPct val="0"/>
                </a:spcBef>
              </a:pPr>
              <a:r>
                <a:rPr lang="en-US" sz="1322">
                  <a:solidFill>
                    <a:srgbClr val="231F20"/>
                  </a:solidFill>
                  <a:latin typeface="Open Sauce"/>
                </a:rPr>
                <a:t>Employers may deploy keyloggers on company-owned devices to monitor employee activity during work hours, ensuring compliance with company policies and preventing unauthorized use of company resources.</a:t>
              </a:r>
            </a:p>
          </p:txBody>
        </p:sp>
        <p:sp>
          <p:nvSpPr>
            <p:cNvPr name="TextBox 33" id="33"/>
            <p:cNvSpPr txBox="true"/>
            <p:nvPr/>
          </p:nvSpPr>
          <p:spPr>
            <a:xfrm rot="0">
              <a:off x="1646239" y="3572188"/>
              <a:ext cx="5467352" cy="495112"/>
            </a:xfrm>
            <a:prstGeom prst="rect">
              <a:avLst/>
            </a:prstGeom>
          </p:spPr>
          <p:txBody>
            <a:bodyPr anchor="t" rtlCol="false" tIns="0" lIns="0" bIns="0" rIns="0">
              <a:spAutoFit/>
            </a:bodyPr>
            <a:lstStyle/>
            <a:p>
              <a:pPr marL="0" indent="0" lvl="0">
                <a:lnSpc>
                  <a:spcPts val="3017"/>
                </a:lnSpc>
                <a:spcBef>
                  <a:spcPct val="0"/>
                </a:spcBef>
              </a:pPr>
              <a:r>
                <a:rPr lang="en-US" sz="2357">
                  <a:solidFill>
                    <a:srgbClr val="333231"/>
                  </a:solidFill>
                  <a:latin typeface="Open Sauce Bold"/>
                </a:rPr>
                <a:t>Employee Monitoring: </a:t>
              </a:r>
            </a:p>
          </p:txBody>
        </p:sp>
        <p:sp>
          <p:nvSpPr>
            <p:cNvPr name="Freeform 34" id="34"/>
            <p:cNvSpPr/>
            <p:nvPr/>
          </p:nvSpPr>
          <p:spPr>
            <a:xfrm flipH="false" flipV="false" rot="0">
              <a:off x="283691" y="4089854"/>
              <a:ext cx="1258199" cy="1258199"/>
            </a:xfrm>
            <a:custGeom>
              <a:avLst/>
              <a:gdLst/>
              <a:ahLst/>
              <a:cxnLst/>
              <a:rect r="r" b="b" t="t" l="l"/>
              <a:pathLst>
                <a:path h="1258199" w="1258199">
                  <a:moveTo>
                    <a:pt x="0" y="0"/>
                  </a:moveTo>
                  <a:lnTo>
                    <a:pt x="1258200" y="0"/>
                  </a:lnTo>
                  <a:lnTo>
                    <a:pt x="1258200" y="1258199"/>
                  </a:lnTo>
                  <a:lnTo>
                    <a:pt x="0" y="1258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5" id="35"/>
            <p:cNvSpPr/>
            <p:nvPr/>
          </p:nvSpPr>
          <p:spPr>
            <a:xfrm flipH="false" flipV="false" rot="-10800000">
              <a:off x="960873" y="9564743"/>
              <a:ext cx="6838084" cy="508849"/>
            </a:xfrm>
            <a:custGeom>
              <a:avLst/>
              <a:gdLst/>
              <a:ahLst/>
              <a:cxnLst/>
              <a:rect r="r" b="b" t="t" l="l"/>
              <a:pathLst>
                <a:path h="508849" w="6838084">
                  <a:moveTo>
                    <a:pt x="0" y="0"/>
                  </a:moveTo>
                  <a:lnTo>
                    <a:pt x="6838085" y="0"/>
                  </a:lnTo>
                  <a:lnTo>
                    <a:pt x="6838085" y="508848"/>
                  </a:lnTo>
                  <a:lnTo>
                    <a:pt x="0" y="508848"/>
                  </a:lnTo>
                  <a:lnTo>
                    <a:pt x="0" y="0"/>
                  </a:lnTo>
                  <a:close/>
                </a:path>
              </a:pathLst>
            </a:custGeom>
            <a:blipFill>
              <a:blip r:embed="rId2">
                <a:alphaModFix amt="72000"/>
              </a:blip>
              <a:stretch>
                <a:fillRect l="0" t="0" r="0" b="-286352"/>
              </a:stretch>
            </a:blipFill>
          </p:spPr>
        </p:sp>
        <p:grpSp>
          <p:nvGrpSpPr>
            <p:cNvPr name="Group 36" id="36"/>
            <p:cNvGrpSpPr/>
            <p:nvPr/>
          </p:nvGrpSpPr>
          <p:grpSpPr>
            <a:xfrm rot="0">
              <a:off x="818685" y="6872361"/>
              <a:ext cx="7113168" cy="2781447"/>
              <a:chOff x="0" y="0"/>
              <a:chExt cx="1234628" cy="482774"/>
            </a:xfrm>
          </p:grpSpPr>
          <p:sp>
            <p:nvSpPr>
              <p:cNvPr name="Freeform 37" id="37"/>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38" id="38"/>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39" id="39"/>
            <p:cNvGrpSpPr/>
            <p:nvPr/>
          </p:nvGrpSpPr>
          <p:grpSpPr>
            <a:xfrm rot="0">
              <a:off x="0" y="7476235"/>
              <a:ext cx="1637371" cy="1635352"/>
              <a:chOff x="0" y="0"/>
              <a:chExt cx="323431" cy="323032"/>
            </a:xfrm>
          </p:grpSpPr>
          <p:sp>
            <p:nvSpPr>
              <p:cNvPr name="Freeform 40" id="40"/>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41" id="41"/>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42" id="42"/>
            <p:cNvSpPr txBox="true"/>
            <p:nvPr/>
          </p:nvSpPr>
          <p:spPr>
            <a:xfrm rot="0">
              <a:off x="1703238" y="7881811"/>
              <a:ext cx="5577466" cy="1678123"/>
            </a:xfrm>
            <a:prstGeom prst="rect">
              <a:avLst/>
            </a:prstGeom>
          </p:spPr>
          <p:txBody>
            <a:bodyPr anchor="t" rtlCol="false" tIns="0" lIns="0" bIns="0" rIns="0">
              <a:spAutoFit/>
            </a:bodyPr>
            <a:lstStyle/>
            <a:p>
              <a:pPr marL="0" indent="0" lvl="0">
                <a:lnSpc>
                  <a:spcPts val="2065"/>
                </a:lnSpc>
                <a:spcBef>
                  <a:spcPct val="0"/>
                </a:spcBef>
              </a:pPr>
              <a:r>
                <a:rPr lang="en-US" sz="1613">
                  <a:solidFill>
                    <a:srgbClr val="231F20"/>
                  </a:solidFill>
                  <a:latin typeface="Open Sauce"/>
                </a:rPr>
                <a:t> Individuals may use keyloggers on their own devices as a security measure to monitor for unauthorized access or suspicious activity, especially in cases where sensitive information is stored.</a:t>
              </a:r>
            </a:p>
          </p:txBody>
        </p:sp>
        <p:sp>
          <p:nvSpPr>
            <p:cNvPr name="TextBox 43" id="43"/>
            <p:cNvSpPr txBox="true"/>
            <p:nvPr/>
          </p:nvSpPr>
          <p:spPr>
            <a:xfrm rot="0">
              <a:off x="1813352" y="7265147"/>
              <a:ext cx="5467352" cy="495112"/>
            </a:xfrm>
            <a:prstGeom prst="rect">
              <a:avLst/>
            </a:prstGeom>
          </p:spPr>
          <p:txBody>
            <a:bodyPr anchor="t" rtlCol="false" tIns="0" lIns="0" bIns="0" rIns="0">
              <a:spAutoFit/>
            </a:bodyPr>
            <a:lstStyle/>
            <a:p>
              <a:pPr marL="0" indent="0" lvl="0">
                <a:lnSpc>
                  <a:spcPts val="3017"/>
                </a:lnSpc>
                <a:spcBef>
                  <a:spcPct val="0"/>
                </a:spcBef>
              </a:pPr>
              <a:r>
                <a:rPr lang="en-US" sz="2357">
                  <a:solidFill>
                    <a:srgbClr val="333231"/>
                  </a:solidFill>
                  <a:latin typeface="Open Sauce Bold"/>
                </a:rPr>
                <a:t>Personal Security</a:t>
              </a:r>
            </a:p>
          </p:txBody>
        </p:sp>
        <p:sp>
          <p:nvSpPr>
            <p:cNvPr name="Freeform 44" id="44"/>
            <p:cNvSpPr/>
            <p:nvPr/>
          </p:nvSpPr>
          <p:spPr>
            <a:xfrm flipH="false" flipV="false" rot="0">
              <a:off x="351669" y="7685161"/>
              <a:ext cx="1122244" cy="1136711"/>
            </a:xfrm>
            <a:custGeom>
              <a:avLst/>
              <a:gdLst/>
              <a:ahLst/>
              <a:cxnLst/>
              <a:rect r="r" b="b" t="t" l="l"/>
              <a:pathLst>
                <a:path h="1136711" w="1122244">
                  <a:moveTo>
                    <a:pt x="0" y="0"/>
                  </a:moveTo>
                  <a:lnTo>
                    <a:pt x="1122244" y="0"/>
                  </a:lnTo>
                  <a:lnTo>
                    <a:pt x="1122244" y="1136711"/>
                  </a:lnTo>
                  <a:lnTo>
                    <a:pt x="0" y="11367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45" id="45"/>
            <p:cNvSpPr/>
            <p:nvPr/>
          </p:nvSpPr>
          <p:spPr>
            <a:xfrm flipH="false" flipV="false" rot="0">
              <a:off x="351669" y="833538"/>
              <a:ext cx="1122244" cy="1122244"/>
            </a:xfrm>
            <a:custGeom>
              <a:avLst/>
              <a:gdLst/>
              <a:ahLst/>
              <a:cxnLst/>
              <a:rect r="r" b="b" t="t" l="l"/>
              <a:pathLst>
                <a:path h="1122244" w="1122244">
                  <a:moveTo>
                    <a:pt x="0" y="0"/>
                  </a:moveTo>
                  <a:lnTo>
                    <a:pt x="1122244" y="0"/>
                  </a:lnTo>
                  <a:lnTo>
                    <a:pt x="1122244" y="1122244"/>
                  </a:lnTo>
                  <a:lnTo>
                    <a:pt x="0" y="11222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grpSp>
        <p:nvGrpSpPr>
          <p:cNvPr name="Group 46" id="46"/>
          <p:cNvGrpSpPr/>
          <p:nvPr/>
        </p:nvGrpSpPr>
        <p:grpSpPr>
          <a:xfrm rot="0">
            <a:off x="7348321" y="7310283"/>
            <a:ext cx="1228028" cy="1226514"/>
            <a:chOff x="0" y="0"/>
            <a:chExt cx="323431" cy="323032"/>
          </a:xfrm>
        </p:grpSpPr>
        <p:sp>
          <p:nvSpPr>
            <p:cNvPr name="Freeform 47" id="47"/>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48" id="48"/>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49" id="49"/>
          <p:cNvGrpSpPr/>
          <p:nvPr/>
        </p:nvGrpSpPr>
        <p:grpSpPr>
          <a:xfrm rot="0">
            <a:off x="935966" y="2108737"/>
            <a:ext cx="5948890" cy="4897096"/>
            <a:chOff x="0" y="0"/>
            <a:chExt cx="7931854" cy="6529461"/>
          </a:xfrm>
        </p:grpSpPr>
        <p:sp>
          <p:nvSpPr>
            <p:cNvPr name="Freeform 50" id="50"/>
            <p:cNvSpPr/>
            <p:nvPr/>
          </p:nvSpPr>
          <p:spPr>
            <a:xfrm flipH="false" flipV="false" rot="-10800000">
              <a:off x="960873" y="2692382"/>
              <a:ext cx="6838084" cy="508849"/>
            </a:xfrm>
            <a:custGeom>
              <a:avLst/>
              <a:gdLst/>
              <a:ahLst/>
              <a:cxnLst/>
              <a:rect r="r" b="b" t="t" l="l"/>
              <a:pathLst>
                <a:path h="508849" w="6838084">
                  <a:moveTo>
                    <a:pt x="0" y="0"/>
                  </a:moveTo>
                  <a:lnTo>
                    <a:pt x="6838085" y="0"/>
                  </a:lnTo>
                  <a:lnTo>
                    <a:pt x="6838085" y="508848"/>
                  </a:lnTo>
                  <a:lnTo>
                    <a:pt x="0" y="508848"/>
                  </a:lnTo>
                  <a:lnTo>
                    <a:pt x="0" y="0"/>
                  </a:lnTo>
                  <a:close/>
                </a:path>
              </a:pathLst>
            </a:custGeom>
            <a:blipFill>
              <a:blip r:embed="rId2">
                <a:alphaModFix amt="72000"/>
              </a:blip>
              <a:stretch>
                <a:fillRect l="0" t="0" r="0" b="-286352"/>
              </a:stretch>
            </a:blipFill>
          </p:spPr>
        </p:sp>
        <p:grpSp>
          <p:nvGrpSpPr>
            <p:cNvPr name="Group 51" id="51"/>
            <p:cNvGrpSpPr/>
            <p:nvPr/>
          </p:nvGrpSpPr>
          <p:grpSpPr>
            <a:xfrm rot="0">
              <a:off x="818685" y="0"/>
              <a:ext cx="7113168" cy="2781447"/>
              <a:chOff x="0" y="0"/>
              <a:chExt cx="1234628" cy="482774"/>
            </a:xfrm>
          </p:grpSpPr>
          <p:sp>
            <p:nvSpPr>
              <p:cNvPr name="Freeform 52" id="52"/>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53" id="53"/>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4" id="54"/>
            <p:cNvGrpSpPr/>
            <p:nvPr/>
          </p:nvGrpSpPr>
          <p:grpSpPr>
            <a:xfrm rot="0">
              <a:off x="0" y="603874"/>
              <a:ext cx="1637371" cy="1635352"/>
              <a:chOff x="0" y="0"/>
              <a:chExt cx="323431" cy="323032"/>
            </a:xfrm>
          </p:grpSpPr>
          <p:sp>
            <p:nvSpPr>
              <p:cNvPr name="Freeform 55" id="55"/>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56" id="56"/>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57" id="57"/>
            <p:cNvSpPr txBox="true"/>
            <p:nvPr/>
          </p:nvSpPr>
          <p:spPr>
            <a:xfrm rot="0">
              <a:off x="1703238" y="1009451"/>
              <a:ext cx="5577466" cy="1678123"/>
            </a:xfrm>
            <a:prstGeom prst="rect">
              <a:avLst/>
            </a:prstGeom>
          </p:spPr>
          <p:txBody>
            <a:bodyPr anchor="t" rtlCol="false" tIns="0" lIns="0" bIns="0" rIns="0">
              <a:spAutoFit/>
            </a:bodyPr>
            <a:lstStyle/>
            <a:p>
              <a:pPr marL="0" indent="0" lvl="0">
                <a:lnSpc>
                  <a:spcPts val="2065"/>
                </a:lnSpc>
                <a:spcBef>
                  <a:spcPct val="0"/>
                </a:spcBef>
              </a:pPr>
              <a:r>
                <a:rPr lang="en-US" sz="1613">
                  <a:solidFill>
                    <a:srgbClr val="231F20"/>
                  </a:solidFill>
                  <a:latin typeface="Open Sauce"/>
                </a:rPr>
                <a:t>Law enforcement agencies and cybersecurity professionals may use keyloggers as part of forensic investigations to gather evidence of criminal activity or security breaches.</a:t>
              </a:r>
            </a:p>
          </p:txBody>
        </p:sp>
        <p:sp>
          <p:nvSpPr>
            <p:cNvPr name="TextBox 58" id="58"/>
            <p:cNvSpPr txBox="true"/>
            <p:nvPr/>
          </p:nvSpPr>
          <p:spPr>
            <a:xfrm rot="0">
              <a:off x="1813352" y="392786"/>
              <a:ext cx="5467352" cy="495112"/>
            </a:xfrm>
            <a:prstGeom prst="rect">
              <a:avLst/>
            </a:prstGeom>
          </p:spPr>
          <p:txBody>
            <a:bodyPr anchor="t" rtlCol="false" tIns="0" lIns="0" bIns="0" rIns="0">
              <a:spAutoFit/>
            </a:bodyPr>
            <a:lstStyle/>
            <a:p>
              <a:pPr marL="0" indent="0" lvl="0">
                <a:lnSpc>
                  <a:spcPts val="3017"/>
                </a:lnSpc>
                <a:spcBef>
                  <a:spcPct val="0"/>
                </a:spcBef>
              </a:pPr>
              <a:r>
                <a:rPr lang="en-US" sz="2357">
                  <a:solidFill>
                    <a:srgbClr val="333231"/>
                  </a:solidFill>
                  <a:latin typeface="Open Sauce Bold"/>
                </a:rPr>
                <a:t>Computer Forensics: </a:t>
              </a:r>
            </a:p>
          </p:txBody>
        </p:sp>
        <p:sp>
          <p:nvSpPr>
            <p:cNvPr name="Freeform 59" id="59"/>
            <p:cNvSpPr/>
            <p:nvPr/>
          </p:nvSpPr>
          <p:spPr>
            <a:xfrm flipH="false" flipV="false" rot="-10800000">
              <a:off x="960873" y="6020612"/>
              <a:ext cx="6838084" cy="508849"/>
            </a:xfrm>
            <a:custGeom>
              <a:avLst/>
              <a:gdLst/>
              <a:ahLst/>
              <a:cxnLst/>
              <a:rect r="r" b="b" t="t" l="l"/>
              <a:pathLst>
                <a:path h="508849" w="6838084">
                  <a:moveTo>
                    <a:pt x="0" y="0"/>
                  </a:moveTo>
                  <a:lnTo>
                    <a:pt x="6838085" y="0"/>
                  </a:lnTo>
                  <a:lnTo>
                    <a:pt x="6838085" y="508849"/>
                  </a:lnTo>
                  <a:lnTo>
                    <a:pt x="0" y="508849"/>
                  </a:lnTo>
                  <a:lnTo>
                    <a:pt x="0" y="0"/>
                  </a:lnTo>
                  <a:close/>
                </a:path>
              </a:pathLst>
            </a:custGeom>
            <a:blipFill>
              <a:blip r:embed="rId2">
                <a:alphaModFix amt="72000"/>
              </a:blip>
              <a:stretch>
                <a:fillRect l="0" t="0" r="0" b="-286352"/>
              </a:stretch>
            </a:blipFill>
          </p:spPr>
        </p:sp>
        <p:grpSp>
          <p:nvGrpSpPr>
            <p:cNvPr name="Group 60" id="60"/>
            <p:cNvGrpSpPr/>
            <p:nvPr/>
          </p:nvGrpSpPr>
          <p:grpSpPr>
            <a:xfrm rot="0">
              <a:off x="818685" y="3328230"/>
              <a:ext cx="7113168" cy="2781447"/>
              <a:chOff x="0" y="0"/>
              <a:chExt cx="1234628" cy="482774"/>
            </a:xfrm>
          </p:grpSpPr>
          <p:sp>
            <p:nvSpPr>
              <p:cNvPr name="Freeform 61" id="61"/>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62" id="62"/>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63" id="63"/>
            <p:cNvGrpSpPr/>
            <p:nvPr/>
          </p:nvGrpSpPr>
          <p:grpSpPr>
            <a:xfrm rot="0">
              <a:off x="0" y="3932105"/>
              <a:ext cx="1637371" cy="1635352"/>
              <a:chOff x="0" y="0"/>
              <a:chExt cx="323431" cy="323032"/>
            </a:xfrm>
          </p:grpSpPr>
          <p:sp>
            <p:nvSpPr>
              <p:cNvPr name="Freeform 64" id="64"/>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65" id="65"/>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66" id="66"/>
            <p:cNvSpPr txBox="true"/>
            <p:nvPr/>
          </p:nvSpPr>
          <p:spPr>
            <a:xfrm rot="0">
              <a:off x="1828083" y="4184775"/>
              <a:ext cx="5537346" cy="1492937"/>
            </a:xfrm>
            <a:prstGeom prst="rect">
              <a:avLst/>
            </a:prstGeom>
          </p:spPr>
          <p:txBody>
            <a:bodyPr anchor="t" rtlCol="false" tIns="0" lIns="0" bIns="0" rIns="0">
              <a:spAutoFit/>
            </a:bodyPr>
            <a:lstStyle/>
            <a:p>
              <a:pPr marL="0" indent="0" lvl="0">
                <a:lnSpc>
                  <a:spcPts val="1836"/>
                </a:lnSpc>
                <a:spcBef>
                  <a:spcPct val="0"/>
                </a:spcBef>
              </a:pPr>
              <a:r>
                <a:rPr lang="en-US" sz="1434">
                  <a:solidFill>
                    <a:srgbClr val="231F20"/>
                  </a:solidFill>
                  <a:latin typeface="Open Sauce"/>
                </a:rPr>
                <a:t>Researchers and cybersecurity professionals may use keyloggers for educational purposes or to study user behavior and security vulnerabilities, provided it is done in an ethical and legal manner.</a:t>
              </a:r>
            </a:p>
          </p:txBody>
        </p:sp>
        <p:sp>
          <p:nvSpPr>
            <p:cNvPr name="TextBox 67" id="67"/>
            <p:cNvSpPr txBox="true"/>
            <p:nvPr/>
          </p:nvSpPr>
          <p:spPr>
            <a:xfrm rot="0">
              <a:off x="1646239" y="3572188"/>
              <a:ext cx="5467352" cy="495112"/>
            </a:xfrm>
            <a:prstGeom prst="rect">
              <a:avLst/>
            </a:prstGeom>
          </p:spPr>
          <p:txBody>
            <a:bodyPr anchor="t" rtlCol="false" tIns="0" lIns="0" bIns="0" rIns="0">
              <a:spAutoFit/>
            </a:bodyPr>
            <a:lstStyle/>
            <a:p>
              <a:pPr marL="0" indent="0" lvl="0">
                <a:lnSpc>
                  <a:spcPts val="3017"/>
                </a:lnSpc>
                <a:spcBef>
                  <a:spcPct val="0"/>
                </a:spcBef>
              </a:pPr>
              <a:r>
                <a:rPr lang="en-US" sz="2357">
                  <a:solidFill>
                    <a:srgbClr val="333231"/>
                  </a:solidFill>
                  <a:latin typeface="Open Sauce Bold"/>
                </a:rPr>
                <a:t>Education and Research</a:t>
              </a:r>
            </a:p>
          </p:txBody>
        </p:sp>
        <p:sp>
          <p:nvSpPr>
            <p:cNvPr name="Freeform 68" id="68"/>
            <p:cNvSpPr/>
            <p:nvPr/>
          </p:nvSpPr>
          <p:spPr>
            <a:xfrm flipH="false" flipV="false" rot="0">
              <a:off x="283691" y="4089854"/>
              <a:ext cx="1258199" cy="1258199"/>
            </a:xfrm>
            <a:custGeom>
              <a:avLst/>
              <a:gdLst/>
              <a:ahLst/>
              <a:cxnLst/>
              <a:rect r="r" b="b" t="t" l="l"/>
              <a:pathLst>
                <a:path h="1258199" w="1258199">
                  <a:moveTo>
                    <a:pt x="0" y="0"/>
                  </a:moveTo>
                  <a:lnTo>
                    <a:pt x="1258200" y="0"/>
                  </a:lnTo>
                  <a:lnTo>
                    <a:pt x="1258200" y="1258199"/>
                  </a:lnTo>
                  <a:lnTo>
                    <a:pt x="0" y="1258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9" id="69"/>
            <p:cNvSpPr/>
            <p:nvPr/>
          </p:nvSpPr>
          <p:spPr>
            <a:xfrm flipH="false" flipV="false" rot="0">
              <a:off x="351669" y="833538"/>
              <a:ext cx="1122244" cy="1122244"/>
            </a:xfrm>
            <a:custGeom>
              <a:avLst/>
              <a:gdLst/>
              <a:ahLst/>
              <a:cxnLst/>
              <a:rect r="r" b="b" t="t" l="l"/>
              <a:pathLst>
                <a:path h="1122244" w="1122244">
                  <a:moveTo>
                    <a:pt x="0" y="0"/>
                  </a:moveTo>
                  <a:lnTo>
                    <a:pt x="1122244" y="0"/>
                  </a:lnTo>
                  <a:lnTo>
                    <a:pt x="1122244" y="1122244"/>
                  </a:lnTo>
                  <a:lnTo>
                    <a:pt x="0" y="11222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10800000">
            <a:off x="2049727" y="4347082"/>
            <a:ext cx="3128394" cy="3751948"/>
            <a:chOff x="0" y="0"/>
            <a:chExt cx="2041606" cy="2448541"/>
          </a:xfrm>
        </p:grpSpPr>
        <p:sp>
          <p:nvSpPr>
            <p:cNvPr name="Freeform 3" id="3"/>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4" id="4"/>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5" id="5"/>
          <p:cNvSpPr/>
          <p:nvPr/>
        </p:nvSpPr>
        <p:spPr>
          <a:xfrm flipH="false" flipV="false" rot="0">
            <a:off x="2540734"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6" id="6"/>
          <p:cNvSpPr/>
          <p:nvPr/>
        </p:nvSpPr>
        <p:spPr>
          <a:xfrm flipH="false" flipV="false" rot="0">
            <a:off x="3229663" y="8289530"/>
            <a:ext cx="723747" cy="838023"/>
          </a:xfrm>
          <a:custGeom>
            <a:avLst/>
            <a:gdLst/>
            <a:ahLst/>
            <a:cxnLst/>
            <a:rect r="r" b="b" t="t" l="l"/>
            <a:pathLst>
              <a:path h="838023" w="723747">
                <a:moveTo>
                  <a:pt x="0" y="0"/>
                </a:moveTo>
                <a:lnTo>
                  <a:pt x="723746" y="0"/>
                </a:lnTo>
                <a:lnTo>
                  <a:pt x="723746" y="838023"/>
                </a:lnTo>
                <a:lnTo>
                  <a:pt x="0" y="8380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10800000">
            <a:off x="5561122" y="4347082"/>
            <a:ext cx="3128394" cy="3751948"/>
            <a:chOff x="0" y="0"/>
            <a:chExt cx="2041606" cy="2448541"/>
          </a:xfrm>
        </p:grpSpPr>
        <p:sp>
          <p:nvSpPr>
            <p:cNvPr name="Freeform 8" id="8"/>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9" id="9"/>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0" id="10"/>
          <p:cNvSpPr/>
          <p:nvPr/>
        </p:nvSpPr>
        <p:spPr>
          <a:xfrm flipH="false" flipV="false" rot="0">
            <a:off x="6052129"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grpSp>
        <p:nvGrpSpPr>
          <p:cNvPr name="Group 11" id="11"/>
          <p:cNvGrpSpPr/>
          <p:nvPr/>
        </p:nvGrpSpPr>
        <p:grpSpPr>
          <a:xfrm rot="-10800000">
            <a:off x="9070516" y="4347082"/>
            <a:ext cx="3128394" cy="3751948"/>
            <a:chOff x="0" y="0"/>
            <a:chExt cx="2041606" cy="2448541"/>
          </a:xfrm>
        </p:grpSpPr>
        <p:sp>
          <p:nvSpPr>
            <p:cNvPr name="Freeform 12" id="12"/>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13" id="13"/>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4" id="14"/>
          <p:cNvSpPr/>
          <p:nvPr/>
        </p:nvSpPr>
        <p:spPr>
          <a:xfrm flipH="false" flipV="false" rot="0">
            <a:off x="9561522"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15" id="15"/>
          <p:cNvSpPr/>
          <p:nvPr/>
        </p:nvSpPr>
        <p:spPr>
          <a:xfrm flipH="false" flipV="false" rot="0">
            <a:off x="14592460" y="286894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16" id="16"/>
          <p:cNvGrpSpPr/>
          <p:nvPr/>
        </p:nvGrpSpPr>
        <p:grpSpPr>
          <a:xfrm rot="-10800000">
            <a:off x="12581910" y="4347082"/>
            <a:ext cx="3128394" cy="3751948"/>
            <a:chOff x="0" y="0"/>
            <a:chExt cx="2041606" cy="2448541"/>
          </a:xfrm>
        </p:grpSpPr>
        <p:sp>
          <p:nvSpPr>
            <p:cNvPr name="Freeform 17" id="17"/>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18" id="18"/>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9" id="19"/>
          <p:cNvSpPr/>
          <p:nvPr/>
        </p:nvSpPr>
        <p:spPr>
          <a:xfrm flipH="false" flipV="false" rot="0">
            <a:off x="13072917"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20" id="20"/>
          <p:cNvSpPr/>
          <p:nvPr/>
        </p:nvSpPr>
        <p:spPr>
          <a:xfrm flipH="false" flipV="false" rot="0">
            <a:off x="6808119" y="8203805"/>
            <a:ext cx="763553" cy="799913"/>
          </a:xfrm>
          <a:custGeom>
            <a:avLst/>
            <a:gdLst/>
            <a:ahLst/>
            <a:cxnLst/>
            <a:rect r="r" b="b" t="t" l="l"/>
            <a:pathLst>
              <a:path h="799913" w="763553">
                <a:moveTo>
                  <a:pt x="0" y="0"/>
                </a:moveTo>
                <a:lnTo>
                  <a:pt x="763553" y="0"/>
                </a:lnTo>
                <a:lnTo>
                  <a:pt x="763553" y="799913"/>
                </a:lnTo>
                <a:lnTo>
                  <a:pt x="0" y="7999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21" id="21"/>
          <p:cNvSpPr/>
          <p:nvPr/>
        </p:nvSpPr>
        <p:spPr>
          <a:xfrm flipH="false" flipV="false" rot="0">
            <a:off x="10143583" y="8279300"/>
            <a:ext cx="937482" cy="724418"/>
          </a:xfrm>
          <a:custGeom>
            <a:avLst/>
            <a:gdLst/>
            <a:ahLst/>
            <a:cxnLst/>
            <a:rect r="r" b="b" t="t" l="l"/>
            <a:pathLst>
              <a:path h="724418" w="937482">
                <a:moveTo>
                  <a:pt x="0" y="0"/>
                </a:moveTo>
                <a:lnTo>
                  <a:pt x="937482" y="0"/>
                </a:lnTo>
                <a:lnTo>
                  <a:pt x="937482" y="724418"/>
                </a:lnTo>
                <a:lnTo>
                  <a:pt x="0" y="7244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22" id="22"/>
          <p:cNvSpPr/>
          <p:nvPr/>
        </p:nvSpPr>
        <p:spPr>
          <a:xfrm flipH="false" flipV="false" rot="0">
            <a:off x="13762389" y="8244046"/>
            <a:ext cx="722660" cy="794926"/>
          </a:xfrm>
          <a:custGeom>
            <a:avLst/>
            <a:gdLst/>
            <a:ahLst/>
            <a:cxnLst/>
            <a:rect r="r" b="b" t="t" l="l"/>
            <a:pathLst>
              <a:path h="794926" w="722660">
                <a:moveTo>
                  <a:pt x="0" y="0"/>
                </a:moveTo>
                <a:lnTo>
                  <a:pt x="722660" y="0"/>
                </a:lnTo>
                <a:lnTo>
                  <a:pt x="722660" y="794926"/>
                </a:lnTo>
                <a:lnTo>
                  <a:pt x="0" y="79492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23" id="23"/>
          <p:cNvSpPr txBox="true"/>
          <p:nvPr/>
        </p:nvSpPr>
        <p:spPr>
          <a:xfrm rot="0">
            <a:off x="2095642" y="2054763"/>
            <a:ext cx="7362789" cy="1776644"/>
          </a:xfrm>
          <a:prstGeom prst="rect">
            <a:avLst/>
          </a:prstGeom>
        </p:spPr>
        <p:txBody>
          <a:bodyPr anchor="t" rtlCol="false" tIns="0" lIns="0" bIns="0" rIns="0">
            <a:spAutoFit/>
          </a:bodyPr>
          <a:lstStyle/>
          <a:p>
            <a:pPr>
              <a:lnSpc>
                <a:spcPts val="7178"/>
              </a:lnSpc>
            </a:pPr>
            <a:r>
              <a:rPr lang="en-US" sz="5127" spc="-102">
                <a:solidFill>
                  <a:srgbClr val="191919"/>
                </a:solidFill>
                <a:latin typeface="Open Sauce Bold"/>
              </a:rPr>
              <a:t>Solution And Its Value Positions</a:t>
            </a:r>
          </a:p>
        </p:txBody>
      </p:sp>
      <p:sp>
        <p:nvSpPr>
          <p:cNvPr name="TextBox 24" id="24"/>
          <p:cNvSpPr txBox="true"/>
          <p:nvPr/>
        </p:nvSpPr>
        <p:spPr>
          <a:xfrm rot="0">
            <a:off x="2270380" y="5254659"/>
            <a:ext cx="2738293" cy="2608527"/>
          </a:xfrm>
          <a:prstGeom prst="rect">
            <a:avLst/>
          </a:prstGeom>
        </p:spPr>
        <p:txBody>
          <a:bodyPr anchor="t" rtlCol="false" tIns="0" lIns="0" bIns="0" rIns="0">
            <a:spAutoFit/>
          </a:bodyPr>
          <a:lstStyle/>
          <a:p>
            <a:pPr algn="ctr">
              <a:lnSpc>
                <a:spcPts val="1927"/>
              </a:lnSpc>
            </a:pPr>
            <a:r>
              <a:rPr lang="en-US" sz="1284">
                <a:solidFill>
                  <a:srgbClr val="343432"/>
                </a:solidFill>
                <a:latin typeface="Open Sauce Bold"/>
              </a:rPr>
              <a:t>Monitoring and Security:</a:t>
            </a:r>
          </a:p>
          <a:p>
            <a:pPr algn="ctr" marL="277369" indent="-138685" lvl="1">
              <a:lnSpc>
                <a:spcPts val="1927"/>
              </a:lnSpc>
              <a:buFont typeface="Arial"/>
              <a:buChar char="•"/>
            </a:pPr>
            <a:r>
              <a:rPr lang="en-US" sz="1284">
                <a:solidFill>
                  <a:srgbClr val="343432"/>
                </a:solidFill>
                <a:latin typeface="Open Sauce Bold"/>
              </a:rPr>
              <a:t>Keyloggers can serve as a tool for monitoring computer usage, especially in organizations where it's necessary to ensure employees are adhering to company policies and not engaging in unauthorized activities.</a:t>
            </a:r>
          </a:p>
          <a:p>
            <a:pPr algn="ctr" marL="0" indent="0" lvl="0">
              <a:lnSpc>
                <a:spcPts val="1927"/>
              </a:lnSpc>
            </a:pPr>
          </a:p>
        </p:txBody>
      </p:sp>
      <p:sp>
        <p:nvSpPr>
          <p:cNvPr name="TextBox 25" id="25"/>
          <p:cNvSpPr txBox="true"/>
          <p:nvPr/>
        </p:nvSpPr>
        <p:spPr>
          <a:xfrm rot="0">
            <a:off x="3122795"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sz="3824">
                <a:solidFill>
                  <a:srgbClr val="F8F8F8"/>
                </a:solidFill>
                <a:latin typeface="Open Sauce Bold"/>
              </a:rPr>
              <a:t>01</a:t>
            </a:r>
          </a:p>
        </p:txBody>
      </p:sp>
      <p:sp>
        <p:nvSpPr>
          <p:cNvPr name="TextBox 26" id="26"/>
          <p:cNvSpPr txBox="true"/>
          <p:nvPr/>
        </p:nvSpPr>
        <p:spPr>
          <a:xfrm rot="0">
            <a:off x="5733784" y="5387269"/>
            <a:ext cx="2738293" cy="1894152"/>
          </a:xfrm>
          <a:prstGeom prst="rect">
            <a:avLst/>
          </a:prstGeom>
        </p:spPr>
        <p:txBody>
          <a:bodyPr anchor="t" rtlCol="false" tIns="0" lIns="0" bIns="0" rIns="0">
            <a:spAutoFit/>
          </a:bodyPr>
          <a:lstStyle/>
          <a:p>
            <a:pPr algn="ctr">
              <a:lnSpc>
                <a:spcPts val="1927"/>
              </a:lnSpc>
            </a:pPr>
            <a:r>
              <a:rPr lang="en-US" sz="1284">
                <a:solidFill>
                  <a:srgbClr val="343432"/>
                </a:solidFill>
                <a:latin typeface="Open Sauce Semi-Bold"/>
              </a:rPr>
              <a:t>Productivity and Efficiency:</a:t>
            </a:r>
          </a:p>
          <a:p>
            <a:pPr algn="ctr" marL="277369" indent="-138685" lvl="1">
              <a:lnSpc>
                <a:spcPts val="1927"/>
              </a:lnSpc>
              <a:buFont typeface="Arial"/>
              <a:buChar char="•"/>
            </a:pPr>
            <a:r>
              <a:rPr lang="en-US" sz="1284">
                <a:solidFill>
                  <a:srgbClr val="343432"/>
                </a:solidFill>
                <a:latin typeface="Open Sauce"/>
              </a:rPr>
              <a:t>In workplaces, keyloggers can help managers and employers track employee productivity and identify areas where workflow optimizations may be needed.</a:t>
            </a:r>
          </a:p>
          <a:p>
            <a:pPr algn="ctr" marL="0" indent="0" lvl="0">
              <a:lnSpc>
                <a:spcPts val="1927"/>
              </a:lnSpc>
            </a:pPr>
          </a:p>
        </p:txBody>
      </p:sp>
      <p:sp>
        <p:nvSpPr>
          <p:cNvPr name="TextBox 27" id="27"/>
          <p:cNvSpPr txBox="true"/>
          <p:nvPr/>
        </p:nvSpPr>
        <p:spPr>
          <a:xfrm rot="0">
            <a:off x="6634189"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sz="3824">
                <a:solidFill>
                  <a:srgbClr val="F8F8F8"/>
                </a:solidFill>
                <a:latin typeface="Open Sauce Bold"/>
              </a:rPr>
              <a:t>02</a:t>
            </a:r>
          </a:p>
        </p:txBody>
      </p:sp>
      <p:sp>
        <p:nvSpPr>
          <p:cNvPr name="TextBox 28" id="28"/>
          <p:cNvSpPr txBox="true"/>
          <p:nvPr/>
        </p:nvSpPr>
        <p:spPr>
          <a:xfrm rot="0">
            <a:off x="9243178" y="5744457"/>
            <a:ext cx="2738293" cy="1894152"/>
          </a:xfrm>
          <a:prstGeom prst="rect">
            <a:avLst/>
          </a:prstGeom>
        </p:spPr>
        <p:txBody>
          <a:bodyPr anchor="t" rtlCol="false" tIns="0" lIns="0" bIns="0" rIns="0">
            <a:spAutoFit/>
          </a:bodyPr>
          <a:lstStyle/>
          <a:p>
            <a:pPr algn="ctr">
              <a:lnSpc>
                <a:spcPts val="1927"/>
              </a:lnSpc>
            </a:pPr>
            <a:r>
              <a:rPr lang="en-US" sz="1284">
                <a:solidFill>
                  <a:srgbClr val="343432"/>
                </a:solidFill>
                <a:latin typeface="Open Sauce Semi-Bold"/>
              </a:rPr>
              <a:t>Parental Control and Child Safety:</a:t>
            </a:r>
          </a:p>
          <a:p>
            <a:pPr algn="ctr" marL="277369" indent="-138685" lvl="1">
              <a:lnSpc>
                <a:spcPts val="1927"/>
              </a:lnSpc>
              <a:buFont typeface="Arial"/>
              <a:buChar char="•"/>
            </a:pPr>
            <a:r>
              <a:rPr lang="en-US" sz="1284">
                <a:solidFill>
                  <a:srgbClr val="343432"/>
                </a:solidFill>
                <a:latin typeface="Open Sauce"/>
              </a:rPr>
              <a:t>Keyloggers can be used by parents to monitor their children's online activities and ensure they are not accessing inappropriate content or engaging in risky behavior.</a:t>
            </a:r>
          </a:p>
          <a:p>
            <a:pPr algn="ctr" marL="0" indent="0" lvl="0">
              <a:lnSpc>
                <a:spcPts val="1927"/>
              </a:lnSpc>
            </a:pPr>
          </a:p>
        </p:txBody>
      </p:sp>
      <p:sp>
        <p:nvSpPr>
          <p:cNvPr name="TextBox 29" id="29"/>
          <p:cNvSpPr txBox="true"/>
          <p:nvPr/>
        </p:nvSpPr>
        <p:spPr>
          <a:xfrm rot="0">
            <a:off x="10143583"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sz="3824">
                <a:solidFill>
                  <a:srgbClr val="F8F8F8"/>
                </a:solidFill>
                <a:latin typeface="Open Sauce Bold"/>
              </a:rPr>
              <a:t>03</a:t>
            </a:r>
          </a:p>
        </p:txBody>
      </p:sp>
      <p:sp>
        <p:nvSpPr>
          <p:cNvPr name="TextBox 30" id="30"/>
          <p:cNvSpPr txBox="true"/>
          <p:nvPr/>
        </p:nvSpPr>
        <p:spPr>
          <a:xfrm rot="0">
            <a:off x="12754573" y="5730909"/>
            <a:ext cx="2738293" cy="1656027"/>
          </a:xfrm>
          <a:prstGeom prst="rect">
            <a:avLst/>
          </a:prstGeom>
        </p:spPr>
        <p:txBody>
          <a:bodyPr anchor="t" rtlCol="false" tIns="0" lIns="0" bIns="0" rIns="0">
            <a:spAutoFit/>
          </a:bodyPr>
          <a:lstStyle/>
          <a:p>
            <a:pPr algn="ctr">
              <a:lnSpc>
                <a:spcPts val="1927"/>
              </a:lnSpc>
            </a:pPr>
            <a:r>
              <a:rPr lang="en-US" sz="1284">
                <a:solidFill>
                  <a:srgbClr val="343432"/>
                </a:solidFill>
                <a:latin typeface="Open Sauce Semi-Bold"/>
              </a:rPr>
              <a:t>Forensic Investigations:</a:t>
            </a:r>
          </a:p>
          <a:p>
            <a:pPr algn="ctr" marL="277369" indent="-138685" lvl="1">
              <a:lnSpc>
                <a:spcPts val="1927"/>
              </a:lnSpc>
              <a:buFont typeface="Arial"/>
              <a:buChar char="•"/>
            </a:pPr>
            <a:r>
              <a:rPr lang="en-US" sz="1284">
                <a:solidFill>
                  <a:srgbClr val="343432"/>
                </a:solidFill>
                <a:latin typeface="Open Sauce"/>
              </a:rPr>
              <a:t>In forensic investigations, keyloggers can be valuable tools for gathering evidence in cases involving cybercrime, fraud, or unauthorized access.</a:t>
            </a:r>
          </a:p>
          <a:p>
            <a:pPr algn="ctr" marL="0" indent="0" lvl="0">
              <a:lnSpc>
                <a:spcPts val="1927"/>
              </a:lnSpc>
            </a:pPr>
          </a:p>
        </p:txBody>
      </p:sp>
      <p:sp>
        <p:nvSpPr>
          <p:cNvPr name="TextBox 31" id="31"/>
          <p:cNvSpPr txBox="true"/>
          <p:nvPr/>
        </p:nvSpPr>
        <p:spPr>
          <a:xfrm rot="0">
            <a:off x="13654978"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sz="3824">
                <a:solidFill>
                  <a:srgbClr val="F8F8F8"/>
                </a:solidFill>
                <a:latin typeface="Open Sauce Bold"/>
              </a:rPr>
              <a:t>04</a:t>
            </a:r>
          </a:p>
        </p:txBody>
      </p:sp>
      <p:sp>
        <p:nvSpPr>
          <p:cNvPr name="Freeform 32" id="32"/>
          <p:cNvSpPr/>
          <p:nvPr/>
        </p:nvSpPr>
        <p:spPr>
          <a:xfrm flipH="false" flipV="false" rot="-10800000">
            <a:off x="-465877" y="-463503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AutoShape 3" id="3"/>
          <p:cNvSpPr/>
          <p:nvPr/>
        </p:nvSpPr>
        <p:spPr>
          <a:xfrm>
            <a:off x="4680339" y="2508529"/>
            <a:ext cx="897922" cy="0"/>
          </a:xfrm>
          <a:prstGeom prst="line">
            <a:avLst/>
          </a:prstGeom>
          <a:ln cap="rnd" w="28575">
            <a:solidFill>
              <a:srgbClr val="035D61"/>
            </a:solidFill>
            <a:prstDash val="sysDot"/>
            <a:headEnd type="none" len="sm" w="sm"/>
            <a:tailEnd type="oval" len="lg" w="lg"/>
          </a:ln>
        </p:spPr>
      </p:sp>
      <p:sp>
        <p:nvSpPr>
          <p:cNvPr name="Freeform 4" id="4"/>
          <p:cNvSpPr/>
          <p:nvPr/>
        </p:nvSpPr>
        <p:spPr>
          <a:xfrm flipH="false" flipV="false" rot="0">
            <a:off x="2367785" y="1368130"/>
            <a:ext cx="2312177" cy="2312177"/>
          </a:xfrm>
          <a:custGeom>
            <a:avLst/>
            <a:gdLst/>
            <a:ahLst/>
            <a:cxnLst/>
            <a:rect r="r" b="b" t="t" l="l"/>
            <a:pathLst>
              <a:path h="2312177" w="2312177">
                <a:moveTo>
                  <a:pt x="0" y="0"/>
                </a:moveTo>
                <a:lnTo>
                  <a:pt x="2312177" y="0"/>
                </a:lnTo>
                <a:lnTo>
                  <a:pt x="2312177" y="2312177"/>
                </a:lnTo>
                <a:lnTo>
                  <a:pt x="0" y="2312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rnd">
            <a:noFill/>
            <a:prstDash val="solid"/>
            <a:round/>
          </a:ln>
        </p:spPr>
      </p:sp>
      <p:pic>
        <p:nvPicPr>
          <p:cNvPr name="Picture 5" id="5"/>
          <p:cNvPicPr>
            <a:picLocks noChangeAspect="true"/>
          </p:cNvPicPr>
          <p:nvPr/>
        </p:nvPicPr>
        <p:blipFill>
          <a:blip r:embed="rId6"/>
          <a:stretch>
            <a:fillRect/>
          </a:stretch>
        </p:blipFill>
        <p:spPr>
          <a:xfrm rot="0">
            <a:off x="2453380" y="1450019"/>
            <a:ext cx="2183690" cy="2183690"/>
          </a:xfrm>
          <a:prstGeom prst="rect">
            <a:avLst/>
          </a:prstGeom>
        </p:spPr>
      </p:pic>
      <p:sp>
        <p:nvSpPr>
          <p:cNvPr name="AutoShape 6" id="6"/>
          <p:cNvSpPr/>
          <p:nvPr/>
        </p:nvSpPr>
        <p:spPr>
          <a:xfrm flipV="true">
            <a:off x="4680339" y="4808151"/>
            <a:ext cx="830149" cy="3057"/>
          </a:xfrm>
          <a:prstGeom prst="line">
            <a:avLst/>
          </a:prstGeom>
          <a:ln cap="rnd" w="28575">
            <a:solidFill>
              <a:srgbClr val="035D61"/>
            </a:solidFill>
            <a:prstDash val="sysDot"/>
            <a:headEnd type="none" len="sm" w="sm"/>
            <a:tailEnd type="oval" len="lg" w="lg"/>
          </a:ln>
        </p:spPr>
      </p:sp>
      <p:sp>
        <p:nvSpPr>
          <p:cNvPr name="Freeform 7" id="7"/>
          <p:cNvSpPr/>
          <p:nvPr/>
        </p:nvSpPr>
        <p:spPr>
          <a:xfrm flipH="false" flipV="false" rot="0">
            <a:off x="2367785" y="3670810"/>
            <a:ext cx="2312177" cy="2312177"/>
          </a:xfrm>
          <a:custGeom>
            <a:avLst/>
            <a:gdLst/>
            <a:ahLst/>
            <a:cxnLst/>
            <a:rect r="r" b="b" t="t" l="l"/>
            <a:pathLst>
              <a:path h="2312177" w="2312177">
                <a:moveTo>
                  <a:pt x="0" y="0"/>
                </a:moveTo>
                <a:lnTo>
                  <a:pt x="2312177" y="0"/>
                </a:lnTo>
                <a:lnTo>
                  <a:pt x="2312177" y="2312177"/>
                </a:lnTo>
                <a:lnTo>
                  <a:pt x="0" y="2312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rnd">
            <a:noFill/>
            <a:prstDash val="solid"/>
            <a:round/>
          </a:ln>
        </p:spPr>
      </p:sp>
      <p:pic>
        <p:nvPicPr>
          <p:cNvPr name="Picture 8" id="8"/>
          <p:cNvPicPr>
            <a:picLocks noChangeAspect="true"/>
          </p:cNvPicPr>
          <p:nvPr/>
        </p:nvPicPr>
        <p:blipFill>
          <a:blip r:embed="rId7"/>
          <a:stretch>
            <a:fillRect/>
          </a:stretch>
        </p:blipFill>
        <p:spPr>
          <a:xfrm rot="0">
            <a:off x="2453380" y="3752699"/>
            <a:ext cx="2183690" cy="2183690"/>
          </a:xfrm>
          <a:prstGeom prst="rect">
            <a:avLst/>
          </a:prstGeom>
        </p:spPr>
      </p:pic>
      <p:sp>
        <p:nvSpPr>
          <p:cNvPr name="Freeform 9" id="9"/>
          <p:cNvSpPr/>
          <p:nvPr/>
        </p:nvSpPr>
        <p:spPr>
          <a:xfrm flipH="false" flipV="false" rot="0">
            <a:off x="-1413742" y="-744018"/>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10" id="10"/>
          <p:cNvSpPr txBox="true"/>
          <p:nvPr/>
        </p:nvSpPr>
        <p:spPr>
          <a:xfrm rot="0">
            <a:off x="4259832" y="233488"/>
            <a:ext cx="9768336" cy="795212"/>
          </a:xfrm>
          <a:prstGeom prst="rect">
            <a:avLst/>
          </a:prstGeom>
        </p:spPr>
        <p:txBody>
          <a:bodyPr anchor="t" rtlCol="false" tIns="0" lIns="0" bIns="0" rIns="0">
            <a:spAutoFit/>
          </a:bodyPr>
          <a:lstStyle/>
          <a:p>
            <a:pPr algn="l" marL="0" indent="0" lvl="0">
              <a:lnSpc>
                <a:spcPts val="6569"/>
              </a:lnSpc>
              <a:spcBef>
                <a:spcPct val="0"/>
              </a:spcBef>
            </a:pPr>
            <a:r>
              <a:rPr lang="en-US" sz="4692" spc="-93">
                <a:solidFill>
                  <a:srgbClr val="191919"/>
                </a:solidFill>
                <a:latin typeface="Open Sauce Bold"/>
              </a:rPr>
              <a:t>Unique Features Of Our Solution</a:t>
            </a:r>
          </a:p>
        </p:txBody>
      </p:sp>
      <p:sp>
        <p:nvSpPr>
          <p:cNvPr name="TextBox 11" id="11"/>
          <p:cNvSpPr txBox="true"/>
          <p:nvPr/>
        </p:nvSpPr>
        <p:spPr>
          <a:xfrm rot="0">
            <a:off x="5806861" y="1739177"/>
            <a:ext cx="5722599" cy="486045"/>
          </a:xfrm>
          <a:prstGeom prst="rect">
            <a:avLst/>
          </a:prstGeom>
        </p:spPr>
        <p:txBody>
          <a:bodyPr anchor="t" rtlCol="false" tIns="0" lIns="0" bIns="0" rIns="0">
            <a:spAutoFit/>
          </a:bodyPr>
          <a:lstStyle/>
          <a:p>
            <a:pPr algn="l" marL="0" indent="0" lvl="0">
              <a:lnSpc>
                <a:spcPts val="3971"/>
              </a:lnSpc>
              <a:spcBef>
                <a:spcPct val="0"/>
              </a:spcBef>
            </a:pPr>
            <a:r>
              <a:rPr lang="en-US" sz="2836" spc="-56">
                <a:solidFill>
                  <a:srgbClr val="106861"/>
                </a:solidFill>
                <a:latin typeface="Open Sauce Bold"/>
              </a:rPr>
              <a:t>Detect Anomalous Behavior:</a:t>
            </a:r>
          </a:p>
        </p:txBody>
      </p:sp>
      <p:sp>
        <p:nvSpPr>
          <p:cNvPr name="TextBox 12" id="12"/>
          <p:cNvSpPr txBox="true"/>
          <p:nvPr/>
        </p:nvSpPr>
        <p:spPr>
          <a:xfrm rot="0">
            <a:off x="5806861" y="2168072"/>
            <a:ext cx="6609283" cy="1395724"/>
          </a:xfrm>
          <a:prstGeom prst="rect">
            <a:avLst/>
          </a:prstGeom>
        </p:spPr>
        <p:txBody>
          <a:bodyPr anchor="t" rtlCol="false" tIns="0" lIns="0" bIns="0" rIns="0">
            <a:spAutoFit/>
          </a:bodyPr>
          <a:lstStyle/>
          <a:p>
            <a:pPr marL="0" indent="0" lvl="0">
              <a:lnSpc>
                <a:spcPts val="2800"/>
              </a:lnSpc>
            </a:pPr>
            <a:r>
              <a:rPr lang="en-US" sz="1866">
                <a:solidFill>
                  <a:srgbClr val="343432"/>
                </a:solidFill>
                <a:latin typeface="Open Sauce"/>
              </a:rPr>
              <a:t>By establishing baseline patterns of normal user behavior, your keylogger could detect deviations from these patterns that may indicate unauthorized access or malicious activity. </a:t>
            </a:r>
          </a:p>
        </p:txBody>
      </p:sp>
      <p:sp>
        <p:nvSpPr>
          <p:cNvPr name="TextBox 13" id="13"/>
          <p:cNvSpPr txBox="true"/>
          <p:nvPr/>
        </p:nvSpPr>
        <p:spPr>
          <a:xfrm rot="0">
            <a:off x="5806861" y="4041857"/>
            <a:ext cx="5722599" cy="486045"/>
          </a:xfrm>
          <a:prstGeom prst="rect">
            <a:avLst/>
          </a:prstGeom>
        </p:spPr>
        <p:txBody>
          <a:bodyPr anchor="t" rtlCol="false" tIns="0" lIns="0" bIns="0" rIns="0">
            <a:spAutoFit/>
          </a:bodyPr>
          <a:lstStyle/>
          <a:p>
            <a:pPr algn="l" marL="0" indent="0" lvl="0">
              <a:lnSpc>
                <a:spcPts val="3971"/>
              </a:lnSpc>
              <a:spcBef>
                <a:spcPct val="0"/>
              </a:spcBef>
            </a:pPr>
            <a:r>
              <a:rPr lang="en-US" sz="2836" spc="-56">
                <a:solidFill>
                  <a:srgbClr val="106861"/>
                </a:solidFill>
                <a:latin typeface="Open Sauce Bold"/>
              </a:rPr>
              <a:t>Identify Potential Threats</a:t>
            </a:r>
          </a:p>
        </p:txBody>
      </p:sp>
      <p:sp>
        <p:nvSpPr>
          <p:cNvPr name="TextBox 14" id="14"/>
          <p:cNvSpPr txBox="true"/>
          <p:nvPr/>
        </p:nvSpPr>
        <p:spPr>
          <a:xfrm rot="0">
            <a:off x="5806861" y="4470752"/>
            <a:ext cx="6609283" cy="1716121"/>
          </a:xfrm>
          <a:prstGeom prst="rect">
            <a:avLst/>
          </a:prstGeom>
        </p:spPr>
        <p:txBody>
          <a:bodyPr anchor="t" rtlCol="false" tIns="0" lIns="0" bIns="0" rIns="0">
            <a:spAutoFit/>
          </a:bodyPr>
          <a:lstStyle/>
          <a:p>
            <a:pPr marL="0" indent="0" lvl="0">
              <a:lnSpc>
                <a:spcPts val="2800"/>
              </a:lnSpc>
            </a:pPr>
            <a:r>
              <a:rPr lang="en-US" sz="1866">
                <a:solidFill>
                  <a:srgbClr val="343432"/>
                </a:solidFill>
                <a:latin typeface="Open Sauce"/>
              </a:rPr>
              <a:t>Your keylogger could be programmed to recognize specific keywords, commands, or sequences of keystrokes that are indicative of potential security threats, such as attempts to access restricted files or execute unauthorized commands.</a:t>
            </a:r>
          </a:p>
        </p:txBody>
      </p:sp>
      <p:sp>
        <p:nvSpPr>
          <p:cNvPr name="AutoShape 15" id="15"/>
          <p:cNvSpPr/>
          <p:nvPr/>
        </p:nvSpPr>
        <p:spPr>
          <a:xfrm flipV="true">
            <a:off x="4680339" y="7120328"/>
            <a:ext cx="830149" cy="3057"/>
          </a:xfrm>
          <a:prstGeom prst="line">
            <a:avLst/>
          </a:prstGeom>
          <a:ln cap="rnd" w="28575">
            <a:solidFill>
              <a:srgbClr val="035D61"/>
            </a:solidFill>
            <a:prstDash val="sysDot"/>
            <a:headEnd type="none" len="sm" w="sm"/>
            <a:tailEnd type="oval" len="lg" w="lg"/>
          </a:ln>
        </p:spPr>
      </p:sp>
      <p:sp>
        <p:nvSpPr>
          <p:cNvPr name="Freeform 16" id="16"/>
          <p:cNvSpPr/>
          <p:nvPr/>
        </p:nvSpPr>
        <p:spPr>
          <a:xfrm flipH="false" flipV="false" rot="0">
            <a:off x="2367785" y="5982987"/>
            <a:ext cx="2312177" cy="2312177"/>
          </a:xfrm>
          <a:custGeom>
            <a:avLst/>
            <a:gdLst/>
            <a:ahLst/>
            <a:cxnLst/>
            <a:rect r="r" b="b" t="t" l="l"/>
            <a:pathLst>
              <a:path h="2312177" w="2312177">
                <a:moveTo>
                  <a:pt x="0" y="0"/>
                </a:moveTo>
                <a:lnTo>
                  <a:pt x="2312177" y="0"/>
                </a:lnTo>
                <a:lnTo>
                  <a:pt x="2312177" y="2312177"/>
                </a:lnTo>
                <a:lnTo>
                  <a:pt x="0" y="2312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rnd">
            <a:noFill/>
            <a:prstDash val="solid"/>
            <a:round/>
          </a:ln>
        </p:spPr>
      </p:sp>
      <p:pic>
        <p:nvPicPr>
          <p:cNvPr name="Picture 17" id="17"/>
          <p:cNvPicPr>
            <a:picLocks noChangeAspect="true"/>
          </p:cNvPicPr>
          <p:nvPr/>
        </p:nvPicPr>
        <p:blipFill>
          <a:blip r:embed="rId10"/>
          <a:stretch>
            <a:fillRect/>
          </a:stretch>
        </p:blipFill>
        <p:spPr>
          <a:xfrm rot="0">
            <a:off x="2453380" y="6064875"/>
            <a:ext cx="2183690" cy="2183690"/>
          </a:xfrm>
          <a:prstGeom prst="rect">
            <a:avLst/>
          </a:prstGeom>
        </p:spPr>
      </p:pic>
      <p:sp>
        <p:nvSpPr>
          <p:cNvPr name="TextBox 18" id="18"/>
          <p:cNvSpPr txBox="true"/>
          <p:nvPr/>
        </p:nvSpPr>
        <p:spPr>
          <a:xfrm rot="0">
            <a:off x="5806861" y="6354034"/>
            <a:ext cx="5722599" cy="486045"/>
          </a:xfrm>
          <a:prstGeom prst="rect">
            <a:avLst/>
          </a:prstGeom>
        </p:spPr>
        <p:txBody>
          <a:bodyPr anchor="t" rtlCol="false" tIns="0" lIns="0" bIns="0" rIns="0">
            <a:spAutoFit/>
          </a:bodyPr>
          <a:lstStyle/>
          <a:p>
            <a:pPr algn="l" marL="0" indent="0" lvl="0">
              <a:lnSpc>
                <a:spcPts val="3971"/>
              </a:lnSpc>
              <a:spcBef>
                <a:spcPct val="0"/>
              </a:spcBef>
            </a:pPr>
            <a:r>
              <a:rPr lang="en-US" sz="2836" spc="-56">
                <a:solidFill>
                  <a:srgbClr val="106861"/>
                </a:solidFill>
                <a:latin typeface="Open Sauce Bold"/>
              </a:rPr>
              <a:t>Provide Insights for Optimization: </a:t>
            </a:r>
          </a:p>
        </p:txBody>
      </p:sp>
      <p:sp>
        <p:nvSpPr>
          <p:cNvPr name="TextBox 19" id="19"/>
          <p:cNvSpPr txBox="true"/>
          <p:nvPr/>
        </p:nvSpPr>
        <p:spPr>
          <a:xfrm rot="0">
            <a:off x="5806861" y="6782929"/>
            <a:ext cx="6609283" cy="1716121"/>
          </a:xfrm>
          <a:prstGeom prst="rect">
            <a:avLst/>
          </a:prstGeom>
        </p:spPr>
        <p:txBody>
          <a:bodyPr anchor="t" rtlCol="false" tIns="0" lIns="0" bIns="0" rIns="0">
            <a:spAutoFit/>
          </a:bodyPr>
          <a:lstStyle/>
          <a:p>
            <a:pPr marL="0" indent="0" lvl="0">
              <a:lnSpc>
                <a:spcPts val="2800"/>
              </a:lnSpc>
            </a:pPr>
            <a:r>
              <a:rPr lang="en-US" sz="1866">
                <a:solidFill>
                  <a:srgbClr val="343432"/>
                </a:solidFill>
                <a:latin typeface="Open Sauce"/>
              </a:rPr>
              <a:t>By analyzing the context of keystrokes, your keylogger could provide insights into user behavior and workflow patterns, identifying areas where processes could be optimized or automated to improve efficiency and productivity.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98514" y="-4549701"/>
            <a:ext cx="5578401" cy="557840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91919"/>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18003" y="9196485"/>
            <a:ext cx="1010697" cy="101069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91919"/>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8" id="8"/>
          <p:cNvSpPr/>
          <p:nvPr/>
        </p:nvSpPr>
        <p:spPr>
          <a:xfrm flipH="false" flipV="false" rot="-5400000">
            <a:off x="10466001" y="3679858"/>
            <a:ext cx="9156890" cy="2927283"/>
          </a:xfrm>
          <a:custGeom>
            <a:avLst/>
            <a:gdLst/>
            <a:ahLst/>
            <a:cxnLst/>
            <a:rect r="r" b="b" t="t" l="l"/>
            <a:pathLst>
              <a:path h="2927283" w="9156890">
                <a:moveTo>
                  <a:pt x="0" y="0"/>
                </a:moveTo>
                <a:lnTo>
                  <a:pt x="9156890" y="0"/>
                </a:lnTo>
                <a:lnTo>
                  <a:pt x="9156890" y="2927284"/>
                </a:lnTo>
                <a:lnTo>
                  <a:pt x="0" y="2927284"/>
                </a:lnTo>
                <a:lnTo>
                  <a:pt x="0" y="0"/>
                </a:lnTo>
                <a:close/>
              </a:path>
            </a:pathLst>
          </a:custGeom>
          <a:blipFill>
            <a:blip r:embed="rId2"/>
            <a:stretch>
              <a:fillRect l="-932" t="0" r="-932" b="0"/>
            </a:stretch>
          </a:blipFill>
        </p:spPr>
      </p:sp>
      <p:sp>
        <p:nvSpPr>
          <p:cNvPr name="TextBox 9" id="9"/>
          <p:cNvSpPr txBox="true"/>
          <p:nvPr/>
        </p:nvSpPr>
        <p:spPr>
          <a:xfrm rot="0">
            <a:off x="1579887" y="296055"/>
            <a:ext cx="11227192" cy="9911127"/>
          </a:xfrm>
          <a:prstGeom prst="rect">
            <a:avLst/>
          </a:prstGeom>
        </p:spPr>
        <p:txBody>
          <a:bodyPr anchor="t" rtlCol="false" tIns="0" lIns="0" bIns="0" rIns="0">
            <a:spAutoFit/>
          </a:bodyPr>
          <a:lstStyle/>
          <a:p>
            <a:pPr>
              <a:lnSpc>
                <a:spcPts val="1988"/>
              </a:lnSpc>
            </a:pPr>
            <a:r>
              <a:rPr lang="en-US" sz="1566" spc="57">
                <a:solidFill>
                  <a:srgbClr val="191919"/>
                </a:solidFill>
                <a:latin typeface="Archivo Black"/>
              </a:rPr>
              <a:t>Modeling a keylogger involves understanding its components, data flow, and interactions within a system. Below is a simplified model of a keylogger:</a:t>
            </a:r>
          </a:p>
          <a:p>
            <a:pPr>
              <a:lnSpc>
                <a:spcPts val="1988"/>
              </a:lnSpc>
            </a:pPr>
          </a:p>
          <a:p>
            <a:pPr>
              <a:lnSpc>
                <a:spcPts val="1988"/>
              </a:lnSpc>
            </a:pPr>
            <a:r>
              <a:rPr lang="en-US" sz="1566" spc="57">
                <a:solidFill>
                  <a:srgbClr val="191919"/>
                </a:solidFill>
                <a:latin typeface="Archivo Black"/>
              </a:rPr>
              <a:t>1. **Input Capture Module:**</a:t>
            </a:r>
          </a:p>
          <a:p>
            <a:pPr>
              <a:lnSpc>
                <a:spcPts val="1988"/>
              </a:lnSpc>
            </a:pPr>
            <a:r>
              <a:rPr lang="en-US" sz="1566" spc="57">
                <a:solidFill>
                  <a:srgbClr val="191919"/>
                </a:solidFill>
                <a:latin typeface="Archivo Black"/>
              </a:rPr>
              <a:t>   - This module is responsible for capturing user input, including keystrokes from the keyboard.</a:t>
            </a:r>
          </a:p>
          <a:p>
            <a:pPr>
              <a:lnSpc>
                <a:spcPts val="1988"/>
              </a:lnSpc>
            </a:pPr>
            <a:r>
              <a:rPr lang="en-US" sz="1566" spc="57">
                <a:solidFill>
                  <a:srgbClr val="191919"/>
                </a:solidFill>
                <a:latin typeface="Archivo Black"/>
              </a:rPr>
              <a:t>   - It interacts with the operating system's input handling mechanisms to intercept keystrokes before they are processed by applications.</a:t>
            </a:r>
          </a:p>
          <a:p>
            <a:pPr>
              <a:lnSpc>
                <a:spcPts val="1988"/>
              </a:lnSpc>
            </a:pPr>
          </a:p>
          <a:p>
            <a:pPr>
              <a:lnSpc>
                <a:spcPts val="1988"/>
              </a:lnSpc>
            </a:pPr>
            <a:r>
              <a:rPr lang="en-US" sz="1566" spc="57">
                <a:solidFill>
                  <a:srgbClr val="191919"/>
                </a:solidFill>
                <a:latin typeface="Archivo Black"/>
              </a:rPr>
              <a:t>2. **Keystroke Logging Module:**</a:t>
            </a:r>
          </a:p>
          <a:p>
            <a:pPr>
              <a:lnSpc>
                <a:spcPts val="1988"/>
              </a:lnSpc>
            </a:pPr>
            <a:r>
              <a:rPr lang="en-US" sz="1566" spc="57">
                <a:solidFill>
                  <a:srgbClr val="191919"/>
                </a:solidFill>
                <a:latin typeface="Archivo Black"/>
              </a:rPr>
              <a:t>   - Once keystrokes are captured, they are passed to the keystroke logging module.</a:t>
            </a:r>
          </a:p>
          <a:p>
            <a:pPr>
              <a:lnSpc>
                <a:spcPts val="1988"/>
              </a:lnSpc>
            </a:pPr>
            <a:r>
              <a:rPr lang="en-US" sz="1566" spc="57">
                <a:solidFill>
                  <a:srgbClr val="191919"/>
                </a:solidFill>
                <a:latin typeface="Archivo Black"/>
              </a:rPr>
              <a:t>   - This module records the keystrokes along with additional metadata such as timestamps, the active window/application, and the user's session context.</a:t>
            </a:r>
          </a:p>
          <a:p>
            <a:pPr>
              <a:lnSpc>
                <a:spcPts val="1988"/>
              </a:lnSpc>
            </a:pPr>
          </a:p>
          <a:p>
            <a:pPr>
              <a:lnSpc>
                <a:spcPts val="1988"/>
              </a:lnSpc>
            </a:pPr>
            <a:r>
              <a:rPr lang="en-US" sz="1566" spc="57">
                <a:solidFill>
                  <a:srgbClr val="191919"/>
                </a:solidFill>
                <a:latin typeface="Archivo Black"/>
              </a:rPr>
              <a:t>3. **Data Storage Module:**</a:t>
            </a:r>
          </a:p>
          <a:p>
            <a:pPr>
              <a:lnSpc>
                <a:spcPts val="1988"/>
              </a:lnSpc>
            </a:pPr>
            <a:r>
              <a:rPr lang="en-US" sz="1566" spc="57">
                <a:solidFill>
                  <a:srgbClr val="191919"/>
                </a:solidFill>
                <a:latin typeface="Archivo Black"/>
              </a:rPr>
              <a:t>   - The logged keystrokes are stored in a persistent data storage system, such as a file or database.</a:t>
            </a:r>
          </a:p>
          <a:p>
            <a:pPr>
              <a:lnSpc>
                <a:spcPts val="1988"/>
              </a:lnSpc>
            </a:pPr>
            <a:r>
              <a:rPr lang="en-US" sz="1566" spc="57">
                <a:solidFill>
                  <a:srgbClr val="191919"/>
                </a:solidFill>
                <a:latin typeface="Archivo Black"/>
              </a:rPr>
              <a:t>   - Depending on the implementation, the data storage module may also include functionality for organizing and managing the logged data, such as encryption or compression.</a:t>
            </a:r>
          </a:p>
          <a:p>
            <a:pPr>
              <a:lnSpc>
                <a:spcPts val="1988"/>
              </a:lnSpc>
            </a:pPr>
          </a:p>
          <a:p>
            <a:pPr>
              <a:lnSpc>
                <a:spcPts val="1988"/>
              </a:lnSpc>
            </a:pPr>
            <a:r>
              <a:rPr lang="en-US" sz="1566" spc="57">
                <a:solidFill>
                  <a:srgbClr val="191919"/>
                </a:solidFill>
                <a:latin typeface="Archivo Black"/>
              </a:rPr>
              <a:t>4. **Configuration and Control Module:**</a:t>
            </a:r>
          </a:p>
          <a:p>
            <a:pPr>
              <a:lnSpc>
                <a:spcPts val="1988"/>
              </a:lnSpc>
            </a:pPr>
            <a:r>
              <a:rPr lang="en-US" sz="1566" spc="57">
                <a:solidFill>
                  <a:srgbClr val="191919"/>
                </a:solidFill>
                <a:latin typeface="Archivo Black"/>
              </a:rPr>
              <a:t>   - This module provides functionality for configuring the keylogger's settings and controlling its behavior.</a:t>
            </a:r>
          </a:p>
          <a:p>
            <a:pPr>
              <a:lnSpc>
                <a:spcPts val="1988"/>
              </a:lnSpc>
            </a:pPr>
            <a:r>
              <a:rPr lang="en-US" sz="1566" spc="57">
                <a:solidFill>
                  <a:srgbClr val="191919"/>
                </a:solidFill>
                <a:latin typeface="Archivo Black"/>
              </a:rPr>
              <a:t>   - It may include features such as enabling/disabling the keylogger, specifying logging options (e.g., which keys to capture), and setting up notifications or alerts.</a:t>
            </a:r>
          </a:p>
          <a:p>
            <a:pPr>
              <a:lnSpc>
                <a:spcPts val="1988"/>
              </a:lnSpc>
            </a:pPr>
          </a:p>
          <a:p>
            <a:pPr>
              <a:lnSpc>
                <a:spcPts val="1988"/>
              </a:lnSpc>
            </a:pPr>
            <a:r>
              <a:rPr lang="en-US" sz="1566" spc="57">
                <a:solidFill>
                  <a:srgbClr val="191919"/>
                </a:solidFill>
                <a:latin typeface="Archivo Black"/>
              </a:rPr>
              <a:t>5. **Stealth and Persistence Mechanisms:**</a:t>
            </a:r>
          </a:p>
          <a:p>
            <a:pPr>
              <a:lnSpc>
                <a:spcPts val="1988"/>
              </a:lnSpc>
            </a:pPr>
            <a:r>
              <a:rPr lang="en-US" sz="1566" spc="57">
                <a:solidFill>
                  <a:srgbClr val="191919"/>
                </a:solidFill>
                <a:latin typeface="Archivo Black"/>
              </a:rPr>
              <a:t>   - To operate covertly and persistently, the keylogger may include mechanisms for hiding its presence from the user and system administrators.</a:t>
            </a:r>
          </a:p>
          <a:p>
            <a:pPr>
              <a:lnSpc>
                <a:spcPts val="1988"/>
              </a:lnSpc>
            </a:pPr>
            <a:r>
              <a:rPr lang="en-US" sz="1566" spc="57">
                <a:solidFill>
                  <a:srgbClr val="191919"/>
                </a:solidFill>
                <a:latin typeface="Archivo Black"/>
              </a:rPr>
              <a:t>   - This could involve techniques such as running as a background process, disguising itself as a legitimate system component, or utilizing rootkit-like functionality to conceal its activities.</a:t>
            </a:r>
          </a:p>
          <a:p>
            <a:pPr>
              <a:lnSpc>
                <a:spcPts val="1988"/>
              </a:lnSpc>
            </a:pPr>
          </a:p>
          <a:p>
            <a:pPr>
              <a:lnSpc>
                <a:spcPts val="1988"/>
              </a:lnSpc>
            </a:pPr>
            <a:r>
              <a:rPr lang="en-US" sz="1566" spc="57">
                <a:solidFill>
                  <a:srgbClr val="191919"/>
                </a:solidFill>
                <a:latin typeface="Archivo Black"/>
              </a:rPr>
              <a:t>6. **Optional Features:**</a:t>
            </a:r>
          </a:p>
          <a:p>
            <a:pPr>
              <a:lnSpc>
                <a:spcPts val="1988"/>
              </a:lnSpc>
            </a:pPr>
            <a:r>
              <a:rPr lang="en-US" sz="1566" spc="57">
                <a:solidFill>
                  <a:srgbClr val="191919"/>
                </a:solidFill>
                <a:latin typeface="Archivo Black"/>
              </a:rPr>
              <a:t>   - Depending on the requirements and capabilities of the keylogger, additional features may be included, such as:</a:t>
            </a:r>
          </a:p>
          <a:p>
            <a:pPr>
              <a:lnSpc>
                <a:spcPts val="1988"/>
              </a:lnSpc>
            </a:pPr>
            <a:r>
              <a:rPr lang="en-US" sz="1566" spc="57">
                <a:solidFill>
                  <a:srgbClr val="191919"/>
                </a:solidFill>
                <a:latin typeface="Archivo Black"/>
              </a:rPr>
              <a:t>     - Remote access/control: Allowing the keylogger to be managed remotely.</a:t>
            </a:r>
          </a:p>
          <a:p>
            <a:pPr>
              <a:lnSpc>
                <a:spcPts val="1988"/>
              </a:lnSpc>
            </a:pPr>
            <a:r>
              <a:rPr lang="en-US" sz="1566" spc="57">
                <a:solidFill>
                  <a:srgbClr val="191919"/>
                </a:solidFill>
                <a:latin typeface="Archivo Black"/>
              </a:rPr>
              <a:t>     - Encryption: Encrypting logged data to protect it from unauthorized access.</a:t>
            </a:r>
          </a:p>
          <a:p>
            <a:pPr>
              <a:lnSpc>
                <a:spcPts val="1988"/>
              </a:lnSpc>
            </a:pPr>
            <a:r>
              <a:rPr lang="en-US" sz="1566" spc="57">
                <a:solidFill>
                  <a:srgbClr val="191919"/>
                </a:solidFill>
                <a:latin typeface="Archivo Black"/>
              </a:rPr>
              <a:t>     - Reporting and Analysis: Generating reports or performing analysis on the logged data to extract insights or identify patterns.</a:t>
            </a:r>
          </a:p>
          <a:p>
            <a:pPr>
              <a:lnSpc>
                <a:spcPts val="1988"/>
              </a:lnSpc>
            </a:pPr>
          </a:p>
          <a:p>
            <a:pPr>
              <a:lnSpc>
                <a:spcPts val="1988"/>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DAGBdbdem2k</dc:identifier>
  <dcterms:modified xsi:type="dcterms:W3CDTF">2011-08-01T06:04:30Z</dcterms:modified>
  <cp:revision>1</cp:revision>
  <dc:title>White and Green Simple  Professional Business Project Presentation</dc:title>
</cp:coreProperties>
</file>